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515" r:id="rId3"/>
    <p:sldId id="416" r:id="rId4"/>
    <p:sldId id="523" r:id="rId5"/>
    <p:sldId id="560" r:id="rId6"/>
    <p:sldId id="500" r:id="rId7"/>
    <p:sldId id="558" r:id="rId8"/>
    <p:sldId id="548" r:id="rId9"/>
    <p:sldId id="541" r:id="rId10"/>
    <p:sldId id="552" r:id="rId11"/>
    <p:sldId id="491" r:id="rId12"/>
  </p:sldIdLst>
  <p:sldSz cx="9906000" cy="6858000" type="A4"/>
  <p:notesSz cx="6797675" cy="9926638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рочиненко Анна Валерьевна" initials="МАВ" lastIdx="0" clrIdx="0">
    <p:extLst>
      <p:ext uri="{19B8F6BF-5375-455C-9EA6-DF929625EA0E}">
        <p15:presenceInfo xmlns:p15="http://schemas.microsoft.com/office/powerpoint/2012/main" userId="S-1-5-21-1946519835-3947329076-1904122579-13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999"/>
    <a:srgbClr val="FF0033"/>
    <a:srgbClr val="F1F8F9"/>
    <a:srgbClr val="FFFF66"/>
    <a:srgbClr val="FF7C80"/>
    <a:srgbClr val="66CCFF"/>
    <a:srgbClr val="993300"/>
    <a:srgbClr val="B7EFFE"/>
    <a:srgbClr val="FEF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26" autoAdjust="0"/>
    <p:restoredTop sz="94652" autoAdjust="0"/>
  </p:normalViewPr>
  <p:slideViewPr>
    <p:cSldViewPr>
      <p:cViewPr varScale="1">
        <p:scale>
          <a:sx n="87" d="100"/>
          <a:sy n="87" d="100"/>
        </p:scale>
        <p:origin x="1356" y="4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83" y="1"/>
            <a:ext cx="2946575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6AE5EAC-80BF-4BA1-B2E8-C94249DABFA0}" type="datetime1">
              <a:rPr lang="ru-RU"/>
              <a:pPr>
                <a:defRPr/>
              </a:pPr>
              <a:t>19.11.2021</a:t>
            </a:fld>
            <a:endParaRPr lang="ru-RU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4"/>
            <a:ext cx="2946576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83" y="9428244"/>
            <a:ext cx="2946575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19665C8D-11B1-4021-A288-E614721BD7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215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4958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39" tIns="46869" rIns="93739" bIns="46869" numCol="1" anchor="t" anchorCtr="0" compatLnSpc="1">
            <a:prstTxWarp prst="textNoShape">
              <a:avLst/>
            </a:prstTxWarp>
          </a:bodyPr>
          <a:lstStyle>
            <a:lvl1pPr algn="l" defTabSz="937531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8" y="1"/>
            <a:ext cx="2944958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39" tIns="46869" rIns="93739" bIns="46869" numCol="1" anchor="t" anchorCtr="0" compatLnSpc="1">
            <a:prstTxWarp prst="textNoShape">
              <a:avLst/>
            </a:prstTxWarp>
          </a:bodyPr>
          <a:lstStyle>
            <a:lvl1pPr algn="r" defTabSz="937531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68925" cy="371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2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714121"/>
            <a:ext cx="5438464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39" tIns="46869" rIns="93739" bIns="46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72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4"/>
            <a:ext cx="2944958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39" tIns="46869" rIns="93739" bIns="46869" numCol="1" anchor="b" anchorCtr="0" compatLnSpc="1">
            <a:prstTxWarp prst="textNoShape">
              <a:avLst/>
            </a:prstTxWarp>
          </a:bodyPr>
          <a:lstStyle>
            <a:lvl1pPr algn="l" defTabSz="937531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2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8" y="9428244"/>
            <a:ext cx="2944958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39" tIns="46869" rIns="93739" bIns="46869" numCol="1" anchor="b" anchorCtr="0" compatLnSpc="1">
            <a:prstTxWarp prst="textNoShape">
              <a:avLst/>
            </a:prstTxWarp>
          </a:bodyPr>
          <a:lstStyle>
            <a:lvl1pPr algn="r" defTabSz="937531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6E005604-A170-4865-846F-9661DE5875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1905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05604-A170-4865-846F-9661DE587511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328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005604-A170-4865-846F-9661DE587511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393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ea typeface="ＭＳ Ｐゴシック" panose="020B0600070205080204" pitchFamily="34" charset="-128"/>
            </a:endParaRPr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753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8745" indent="-287979" defTabSz="93753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51915" indent="-230383" defTabSz="93753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12682" indent="-230383" defTabSz="93753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73448" indent="-230383" defTabSz="93753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34214" indent="-230383" defTabSz="93753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94980" indent="-230383" defTabSz="93753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55746" indent="-230383" defTabSz="93753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16512" indent="-230383" defTabSz="93753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3CE3383-14EC-4C92-9762-B04A586BD865}" type="slidenum">
              <a:rPr lang="ru-RU" smtClean="0"/>
              <a:pPr>
                <a:spcBef>
                  <a:spcPct val="0"/>
                </a:spcBef>
              </a:pPr>
              <a:t>11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579903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пр копия"/>
          <p:cNvPicPr>
            <a:picLocks noChangeAspect="1" noChangeArrowheads="1"/>
          </p:cNvPicPr>
          <p:nvPr/>
        </p:nvPicPr>
        <p:blipFill>
          <a:blip r:embed="rId2" cstate="print"/>
          <a:srcRect t="7895"/>
          <a:stretch>
            <a:fillRect/>
          </a:stretch>
        </p:blipFill>
        <p:spPr bwMode="auto">
          <a:xfrm>
            <a:off x="0" y="0"/>
            <a:ext cx="9906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8" descr="пр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24638"/>
            <a:ext cx="99060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408DE-2C27-48F5-9E06-6E129C7F46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3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3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FDFEC-5A7F-4442-8F7D-C4257BA789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5"/>
            <a:ext cx="437515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5"/>
            <a:ext cx="437515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7F927-1CF7-471D-881F-B55036FF40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5"/>
            <a:ext cx="437515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5035550" y="1600205"/>
            <a:ext cx="437515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5F36B-010B-4FD4-92B7-E26B59329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95300" y="1600205"/>
            <a:ext cx="89154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48C5F-DBF0-471A-82B1-2E5891AB6A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95300" y="274643"/>
            <a:ext cx="89154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C2CC3-F706-4867-9B59-08F96A92D4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04_ Слайд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2365" y="269875"/>
            <a:ext cx="701675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ru-RU" sz="1800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8000" y="576000"/>
            <a:ext cx="8034000" cy="11232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Текст 3"/>
          <p:cNvSpPr>
            <a:spLocks noGrp="1"/>
          </p:cNvSpPr>
          <p:nvPr>
            <p:ph type="body" sz="half" idx="2"/>
          </p:nvPr>
        </p:nvSpPr>
        <p:spPr>
          <a:xfrm>
            <a:off x="1247999" y="2134800"/>
            <a:ext cx="8034000" cy="360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0"/>
              </a:spcBef>
              <a:buNone/>
              <a:defRPr sz="1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236648" y="6191251"/>
            <a:ext cx="5771621" cy="360363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spcAft>
                <a:spcPct val="0"/>
              </a:spcAft>
              <a:defRPr kumimoji="1" sz="1100">
                <a:solidFill>
                  <a:srgbClr val="898989"/>
                </a:solidFill>
                <a:latin typeface="Tahoma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ru-RU" altLang="ru-RU" dirty="0"/>
              <a:t>Для внутреннего пользования</a:t>
            </a: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9087380" y="6191251"/>
            <a:ext cx="390393" cy="360363"/>
          </a:xfrm>
        </p:spPr>
        <p:txBody>
          <a:bodyPr rIns="0" bIns="0"/>
          <a:lstStyle>
            <a:lvl1pPr algn="r" fontAlgn="base">
              <a:spcBef>
                <a:spcPct val="0"/>
              </a:spcBef>
              <a:spcAft>
                <a:spcPct val="0"/>
              </a:spcAft>
              <a:defRPr kumimoji="1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>
              <a:defRPr/>
            </a:pPr>
            <a:fld id="{6FD5317A-DBD9-4691-B2BC-116A6E95129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96" y="6193876"/>
            <a:ext cx="1442602" cy="394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068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874B0-398E-41D5-ABD7-3F32515CF3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9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DB99B-483E-4B45-B3D4-153CC3392C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EE3D4-C952-4ADD-9C4E-118345FCE3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BC51F-9533-42FD-ACF1-89A9292602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C67C2-8764-401C-88D3-B423BB8EE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6D914-8D8A-4BDD-B083-1736F757EB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2" y="273054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EA6FA-79F8-41FA-9DE2-986A37E9D9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D17BF-C98B-4F35-A279-949FC00140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pic>
        <p:nvPicPr>
          <p:cNvPr id="1028" name="Picture 8" descr="пр2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6624638"/>
            <a:ext cx="99060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9" descr="пр 1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0" y="0"/>
            <a:ext cx="9906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34288" y="6580188"/>
            <a:ext cx="2311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chemeClr val="bg1"/>
                </a:solidFill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9576C30-1975-437A-B957-D9966ED881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  <p:sldLayoutId id="2147484016" r:id="rId12"/>
    <p:sldLayoutId id="2147484017" r:id="rId13"/>
    <p:sldLayoutId id="2147484018" r:id="rId14"/>
    <p:sldLayoutId id="2147484019" r:id="rId15"/>
    <p:sldLayoutId id="2147484021" r:id="rId1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+mj-lt"/>
          <a:ea typeface="MS PGothic" pitchFamily="34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pitchFamily="34" charset="0"/>
          <a:ea typeface="MS PGothic" pitchFamily="34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pitchFamily="34" charset="0"/>
          <a:ea typeface="MS PGothic" pitchFamily="34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pitchFamily="34" charset="0"/>
          <a:ea typeface="MS PGothic" pitchFamily="34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pitchFamily="34" charset="0"/>
          <a:ea typeface="MS PGothic" pitchFamily="34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33399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333399"/>
          </a:solidFill>
          <a:latin typeface="+mn-lt"/>
          <a:ea typeface="MS PGothic" pitchFamily="34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333399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333399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333399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333399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33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33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33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3399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pbexchange.ru/ru/stocks/prav_pred_inf_ovnebir_sdel.aspx" TargetMode="External"/><Relationship Id="rId2" Type="http://schemas.openxmlformats.org/officeDocument/2006/relationships/hyperlink" Target="https://www.namex.org/ru/%D0%9E%D0%A2%D0%A1report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consultantplus://offline/ref=FD2747C9A7CE64E55AD641737008B65B596CD4D223BFCB98EB810C8E7B64D9E16E836105FA98711BXBZ0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079"/>
          <p:cNvSpPr>
            <a:spLocks noChangeArrowheads="1"/>
          </p:cNvSpPr>
          <p:nvPr/>
        </p:nvSpPr>
        <p:spPr bwMode="auto">
          <a:xfrm>
            <a:off x="380968" y="2276872"/>
            <a:ext cx="9361487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400" b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ФЕДЕРАЛЬНАЯ АНТИМОНОПОЛЬНАЯ СЛУЖБА</a:t>
            </a:r>
          </a:p>
          <a:p>
            <a:endParaRPr lang="ru-RU" sz="2400" b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Регистрация внебиржевых договоров в отношении продукции АПК</a:t>
            </a:r>
          </a:p>
          <a:p>
            <a:endParaRPr lang="ru-RU" sz="2000" b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b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600" b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</a:t>
            </a:r>
            <a:endParaRPr lang="ru-RU" sz="3200" b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Rectangle 26"/>
          <p:cNvSpPr>
            <a:spLocks noChangeArrowheads="1"/>
          </p:cNvSpPr>
          <p:nvPr/>
        </p:nvSpPr>
        <p:spPr bwMode="auto">
          <a:xfrm>
            <a:off x="2309794" y="0"/>
            <a:ext cx="7596206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sz="2000" b="1" dirty="0">
              <a:solidFill>
                <a:srgbClr val="00808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F874B0-398E-41D5-ABD7-3F32515CF3A2}" type="slidenum">
              <a:rPr lang="ru-RU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10</a:t>
            </a:fld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22"/>
          <p:cNvSpPr txBox="1">
            <a:spLocks/>
          </p:cNvSpPr>
          <p:nvPr/>
        </p:nvSpPr>
        <p:spPr bwMode="auto">
          <a:xfrm>
            <a:off x="0" y="0"/>
            <a:ext cx="9705528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algn="r" eaLnBrk="0" hangingPunct="0">
              <a:spcBef>
                <a:spcPct val="20000"/>
              </a:spcBef>
              <a:defRPr/>
            </a:pPr>
            <a:r>
              <a:rPr lang="ru-RU" sz="3200" b="1" kern="0" dirty="0" smtClean="0">
                <a:solidFill>
                  <a:schemeClr val="bg1"/>
                </a:solidFill>
                <a:cs typeface="Times New Roman" pitchFamily="18" charset="0"/>
              </a:rPr>
              <a:t>Контроль</a:t>
            </a:r>
            <a:r>
              <a:rPr lang="ru-RU" sz="2400" b="1" kern="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endParaRPr lang="ru-RU" sz="2400" b="1" kern="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7" name="Текст 22"/>
          <p:cNvSpPr txBox="1">
            <a:spLocks/>
          </p:cNvSpPr>
          <p:nvPr/>
        </p:nvSpPr>
        <p:spPr>
          <a:xfrm>
            <a:off x="344488" y="980728"/>
            <a:ext cx="9001000" cy="5520106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ts val="600"/>
              </a:spcBef>
            </a:pPr>
            <a:r>
              <a:rPr lang="ru-RU" sz="3600" kern="150" dirty="0" smtClean="0">
                <a:solidFill>
                  <a:srgbClr val="008080"/>
                </a:solidFill>
                <a:latin typeface="+mn-lt"/>
                <a:ea typeface="SimSun"/>
                <a:cs typeface="Mangal"/>
              </a:rPr>
              <a:t>Полномочия </a:t>
            </a:r>
            <a:r>
              <a:rPr lang="ru-RU" sz="3600" kern="150" dirty="0">
                <a:solidFill>
                  <a:srgbClr val="008080"/>
                </a:solidFill>
                <a:latin typeface="+mn-lt"/>
                <a:ea typeface="SimSun"/>
                <a:cs typeface="Mangal"/>
              </a:rPr>
              <a:t>по рассмотрению дел об административных правонарушениях, предусмотренных частью 6 статьи 14.24 КоАП, возложены на </a:t>
            </a:r>
            <a:r>
              <a:rPr lang="ru-RU" sz="3600" b="1" kern="150" dirty="0">
                <a:solidFill>
                  <a:srgbClr val="008080"/>
                </a:solidFill>
                <a:latin typeface="+mn-lt"/>
                <a:ea typeface="SimSun"/>
                <a:cs typeface="Mangal"/>
              </a:rPr>
              <a:t>Федеральную антимонопольную службу и ее территориальные управления </a:t>
            </a:r>
            <a:r>
              <a:rPr lang="ru-RU" sz="3600" kern="150" dirty="0">
                <a:solidFill>
                  <a:srgbClr val="008080"/>
                </a:solidFill>
                <a:latin typeface="+mn-lt"/>
                <a:ea typeface="SimSun"/>
                <a:cs typeface="Mangal"/>
              </a:rPr>
              <a:t>(статья 23.48 КоАП РФ) </a:t>
            </a:r>
            <a:endParaRPr lang="ru-RU" sz="3600" kern="150" dirty="0" smtClean="0">
              <a:solidFill>
                <a:srgbClr val="008080"/>
              </a:solidFill>
              <a:latin typeface="+mn-lt"/>
              <a:ea typeface="SimSun"/>
              <a:cs typeface="Mangal"/>
            </a:endParaRPr>
          </a:p>
          <a:p>
            <a:pPr algn="just">
              <a:spcBef>
                <a:spcPts val="600"/>
              </a:spcBef>
            </a:pPr>
            <a:endParaRPr lang="ru-RU" sz="3600" dirty="0" smtClean="0">
              <a:solidFill>
                <a:srgbClr val="008080"/>
              </a:solidFill>
            </a:endParaRPr>
          </a:p>
          <a:p>
            <a:pPr algn="just">
              <a:spcBef>
                <a:spcPts val="600"/>
              </a:spcBef>
            </a:pPr>
            <a:endParaRPr lang="ru-RU" sz="2000" dirty="0" smtClean="0">
              <a:solidFill>
                <a:srgbClr val="008080"/>
              </a:solidFill>
            </a:endParaRPr>
          </a:p>
          <a:p>
            <a:pPr algn="l">
              <a:spcBef>
                <a:spcPts val="600"/>
              </a:spcBef>
            </a:pPr>
            <a:endParaRPr lang="ru-RU" sz="2400" dirty="0" smtClean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algn="l"/>
            <a:r>
              <a:rPr lang="ru-RU" sz="2000" b="1" dirty="0" smtClean="0">
                <a:solidFill>
                  <a:srgbClr val="008080"/>
                </a:solidFill>
                <a:latin typeface="+mn-lt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6880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1447801" y="1447800"/>
            <a:ext cx="7345363" cy="10160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4000" b="1" dirty="0">
                <a:solidFill>
                  <a:srgbClr val="008080"/>
                </a:solidFill>
                <a:ea typeface="ＭＳ Ｐゴシック" pitchFamily="34" charset="-128"/>
                <a:cs typeface="Arial" charset="0"/>
              </a:rPr>
              <a:t>СПАСИБО ЗА ВНИМАНИЕ!</a:t>
            </a:r>
            <a:r>
              <a:rPr lang="en-US" sz="2000" b="1" dirty="0">
                <a:solidFill>
                  <a:srgbClr val="008080"/>
                </a:solidFill>
                <a:ea typeface="ＭＳ Ｐゴシック" pitchFamily="34" charset="-128"/>
                <a:cs typeface="Arial" charset="0"/>
              </a:rPr>
              <a:t/>
            </a:r>
            <a:br>
              <a:rPr lang="en-US" sz="2000" b="1" dirty="0">
                <a:solidFill>
                  <a:srgbClr val="008080"/>
                </a:solidFill>
                <a:ea typeface="ＭＳ Ｐゴシック" pitchFamily="34" charset="-128"/>
                <a:cs typeface="Arial" charset="0"/>
              </a:rPr>
            </a:br>
            <a:endParaRPr lang="ru-RU" sz="2000" b="1" dirty="0">
              <a:solidFill>
                <a:srgbClr val="008080"/>
              </a:solidFill>
              <a:ea typeface="ＭＳ Ｐゴシック" pitchFamily="34" charset="-128"/>
              <a:cs typeface="Arial" charset="0"/>
            </a:endParaRPr>
          </a:p>
        </p:txBody>
      </p:sp>
      <p:grpSp>
        <p:nvGrpSpPr>
          <p:cNvPr id="26627" name="Group 11"/>
          <p:cNvGrpSpPr>
            <a:grpSpLocks/>
          </p:cNvGrpSpPr>
          <p:nvPr/>
        </p:nvGrpSpPr>
        <p:grpSpPr bwMode="auto">
          <a:xfrm>
            <a:off x="3185283" y="2351088"/>
            <a:ext cx="4705350" cy="2362200"/>
            <a:chOff x="1676400" y="2743200"/>
            <a:chExt cx="4343400" cy="2362200"/>
          </a:xfrm>
        </p:grpSpPr>
        <p:pic>
          <p:nvPicPr>
            <p:cNvPr id="26632" name="Picture 5" descr="FAS-logo-color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801" y="2743200"/>
              <a:ext cx="533399" cy="582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3" name="Picture 6" descr="14098_427100966728_20531316728_5146316_6182604_n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800" y="3581400"/>
              <a:ext cx="53340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634" name="Picture 7" descr="twitter_newbird_blue.pn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6400" y="4267200"/>
              <a:ext cx="838200" cy="838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9" name="TextBox 8"/>
            <p:cNvSpPr txBox="1">
              <a:spLocks noChangeArrowheads="1"/>
            </p:cNvSpPr>
            <p:nvPr/>
          </p:nvSpPr>
          <p:spPr bwMode="auto">
            <a:xfrm>
              <a:off x="2536581" y="2819400"/>
              <a:ext cx="3330819" cy="5540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3000" dirty="0">
                  <a:solidFill>
                    <a:srgbClr val="008080"/>
                  </a:solidFill>
                </a:rPr>
                <a:t>www.fas.gov.ru</a:t>
              </a:r>
            </a:p>
          </p:txBody>
        </p:sp>
        <p:sp>
          <p:nvSpPr>
            <p:cNvPr id="12300" name="TextBox 9"/>
            <p:cNvSpPr txBox="1">
              <a:spLocks noChangeArrowheads="1"/>
            </p:cNvSpPr>
            <p:nvPr/>
          </p:nvSpPr>
          <p:spPr bwMode="auto">
            <a:xfrm>
              <a:off x="2536581" y="3590925"/>
              <a:ext cx="3330819" cy="5540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3000" dirty="0">
                  <a:solidFill>
                    <a:srgbClr val="008080"/>
                  </a:solidFill>
                </a:rPr>
                <a:t>FAS-book</a:t>
              </a:r>
            </a:p>
          </p:txBody>
        </p:sp>
        <p:sp>
          <p:nvSpPr>
            <p:cNvPr id="12301" name="TextBox 10"/>
            <p:cNvSpPr txBox="1">
              <a:spLocks noChangeArrowheads="1"/>
            </p:cNvSpPr>
            <p:nvPr/>
          </p:nvSpPr>
          <p:spPr bwMode="auto">
            <a:xfrm>
              <a:off x="2536581" y="4343400"/>
              <a:ext cx="3483219" cy="5540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3000" dirty="0" err="1">
                  <a:solidFill>
                    <a:srgbClr val="008080"/>
                  </a:solidFill>
                </a:rPr>
                <a:t>rus_fas</a:t>
              </a:r>
              <a:endParaRPr lang="en-US" sz="3000" dirty="0">
                <a:solidFill>
                  <a:srgbClr val="008080"/>
                </a:solidFill>
              </a:endParaRPr>
            </a:p>
          </p:txBody>
        </p:sp>
      </p:grpSp>
      <p:pic>
        <p:nvPicPr>
          <p:cNvPr id="26628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2314" y="5381626"/>
            <a:ext cx="714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Box 11"/>
          <p:cNvSpPr txBox="1">
            <a:spLocks noChangeArrowheads="1"/>
          </p:cNvSpPr>
          <p:nvPr/>
        </p:nvSpPr>
        <p:spPr bwMode="auto">
          <a:xfrm>
            <a:off x="4114801" y="5399089"/>
            <a:ext cx="2524125" cy="5540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3000" dirty="0" err="1">
                <a:solidFill>
                  <a:srgbClr val="008080"/>
                </a:solidFill>
              </a:rPr>
              <a:t>fasovka</a:t>
            </a:r>
            <a:endParaRPr lang="ru-RU" sz="3000" dirty="0">
              <a:solidFill>
                <a:srgbClr val="008080"/>
              </a:solidFill>
            </a:endParaRPr>
          </a:p>
        </p:txBody>
      </p:sp>
      <p:sp>
        <p:nvSpPr>
          <p:cNvPr id="12294" name="Rectangle 18"/>
          <p:cNvSpPr>
            <a:spLocks noChangeArrowheads="1"/>
          </p:cNvSpPr>
          <p:nvPr/>
        </p:nvSpPr>
        <p:spPr bwMode="auto">
          <a:xfrm>
            <a:off x="4114801" y="4648200"/>
            <a:ext cx="2151063" cy="554038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000" dirty="0" err="1">
                <a:solidFill>
                  <a:srgbClr val="008080"/>
                </a:solidFill>
                <a:cs typeface="Arial" charset="0"/>
              </a:rPr>
              <a:t>fas_rf</a:t>
            </a:r>
            <a:r>
              <a:rPr lang="en-US" sz="3000" dirty="0">
                <a:solidFill>
                  <a:srgbClr val="008080"/>
                </a:solidFill>
                <a:cs typeface="Arial" charset="0"/>
              </a:rPr>
              <a:t> (</a:t>
            </a:r>
            <a:r>
              <a:rPr lang="en-US" sz="3000" dirty="0" err="1">
                <a:solidFill>
                  <a:srgbClr val="008080"/>
                </a:solidFill>
                <a:cs typeface="Arial" charset="0"/>
              </a:rPr>
              <a:t>eng</a:t>
            </a:r>
            <a:r>
              <a:rPr lang="en-US" sz="3000" dirty="0">
                <a:solidFill>
                  <a:srgbClr val="008080"/>
                </a:solidFill>
                <a:cs typeface="Arial" charset="0"/>
              </a:rPr>
              <a:t>)</a:t>
            </a:r>
          </a:p>
        </p:txBody>
      </p:sp>
      <p:pic>
        <p:nvPicPr>
          <p:cNvPr id="26631" name="Picture 7" descr="twitter_newbird_blue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4572000"/>
            <a:ext cx="9080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985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F874B0-398E-41D5-ABD7-3F32515CF3A2}" type="slidenum">
              <a:rPr lang="ru-RU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2</a:t>
            </a:fld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22"/>
          <p:cNvSpPr txBox="1">
            <a:spLocks/>
          </p:cNvSpPr>
          <p:nvPr/>
        </p:nvSpPr>
        <p:spPr bwMode="auto">
          <a:xfrm>
            <a:off x="0" y="0"/>
            <a:ext cx="9906000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algn="r" eaLnBrk="0" hangingPunct="0">
              <a:spcBef>
                <a:spcPct val="20000"/>
              </a:spcBef>
              <a:defRPr/>
            </a:pPr>
            <a:r>
              <a:rPr lang="ru-RU" sz="2800" b="1" kern="0" dirty="0" smtClean="0">
                <a:solidFill>
                  <a:schemeClr val="bg1"/>
                </a:solidFill>
                <a:cs typeface="Times New Roman" pitchFamily="18" charset="0"/>
              </a:rPr>
              <a:t>Регистрация внебиржевых сделок</a:t>
            </a:r>
            <a:endParaRPr lang="ru-RU" sz="2800" b="1" kern="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7" name="Текст 22"/>
          <p:cNvSpPr txBox="1">
            <a:spLocks/>
          </p:cNvSpPr>
          <p:nvPr/>
        </p:nvSpPr>
        <p:spPr>
          <a:xfrm>
            <a:off x="238092" y="980728"/>
            <a:ext cx="9429816" cy="5520106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ru-RU" sz="2800" b="1" dirty="0" smtClean="0">
                <a:solidFill>
                  <a:srgbClr val="C00000"/>
                </a:solidFill>
              </a:rPr>
              <a:t>Правовая база: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rgbClr val="008080"/>
                </a:solidFill>
              </a:rPr>
              <a:t>Федеральный </a:t>
            </a:r>
            <a:r>
              <a:rPr lang="ru-RU" sz="2400" b="1" dirty="0" smtClean="0">
                <a:solidFill>
                  <a:srgbClr val="008080"/>
                </a:solidFill>
              </a:rPr>
              <a:t>от </a:t>
            </a:r>
            <a:r>
              <a:rPr lang="ru-RU" sz="2400" b="1" dirty="0">
                <a:solidFill>
                  <a:srgbClr val="008080"/>
                </a:solidFill>
              </a:rPr>
              <a:t>21.11.2011 N 325-ФЗ </a:t>
            </a:r>
            <a:r>
              <a:rPr lang="ru-RU" sz="2400" b="1" dirty="0" smtClean="0">
                <a:solidFill>
                  <a:srgbClr val="008080"/>
                </a:solidFill>
              </a:rPr>
              <a:t>"</a:t>
            </a:r>
            <a:r>
              <a:rPr lang="ru-RU" sz="2400" b="1" dirty="0">
                <a:solidFill>
                  <a:srgbClr val="008080"/>
                </a:solidFill>
              </a:rPr>
              <a:t>Об организованных торгах" </a:t>
            </a:r>
            <a:r>
              <a:rPr lang="ru-RU" sz="2400" b="1" dirty="0" smtClean="0">
                <a:solidFill>
                  <a:srgbClr val="008080"/>
                </a:solidFill>
              </a:rPr>
              <a:t>(статья 11)</a:t>
            </a:r>
          </a:p>
          <a:p>
            <a:pPr algn="l"/>
            <a:endParaRPr lang="en-US" sz="2400" b="1" dirty="0">
              <a:solidFill>
                <a:srgbClr val="008080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8080"/>
                </a:solidFill>
              </a:rPr>
              <a:t>постановление Правительства РФ от 23.07.2013 № 623 «Об утверждении Положения о предоставлении информации о заключенных сторонами не на организованных торгах договорах, обязательства по которым предусматривают переход права собственности на товар, допущенный к организованным торгам, а также о ведении реестра таких договоров и предоставлении информации из указанного реестра</a:t>
            </a:r>
            <a:r>
              <a:rPr lang="ru-RU" sz="2400" i="1" dirty="0" smtClean="0">
                <a:solidFill>
                  <a:srgbClr val="008080"/>
                </a:solidFill>
              </a:rPr>
              <a:t>» (в ред. постановления Правительства РФ от 03.02.2021 № 104)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ru-RU" sz="2000" b="1" dirty="0">
              <a:solidFill>
                <a:srgbClr val="008080"/>
              </a:solidFill>
            </a:endParaRPr>
          </a:p>
          <a:p>
            <a:pPr algn="l"/>
            <a:endParaRPr lang="ru-RU" sz="2000" b="1" dirty="0" smtClean="0">
              <a:solidFill>
                <a:srgbClr val="008080"/>
              </a:solidFill>
            </a:endParaRPr>
          </a:p>
          <a:p>
            <a:pPr algn="l"/>
            <a:endParaRPr lang="ru-RU" sz="2400" dirty="0" smtClean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algn="l"/>
            <a:r>
              <a:rPr lang="ru-RU" sz="1800" dirty="0" smtClean="0">
                <a:solidFill>
                  <a:srgbClr val="008080"/>
                </a:solidFill>
              </a:rPr>
              <a:t> </a:t>
            </a:r>
            <a:endParaRPr lang="ru-RU" sz="1800" b="1" dirty="0" smtClean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algn="l"/>
            <a:endParaRPr lang="ru-RU" sz="1800" b="1" dirty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algn="l"/>
            <a:endParaRPr lang="ru-RU" sz="1800" b="1" dirty="0" smtClean="0">
              <a:solidFill>
                <a:srgbClr val="008080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0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200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008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95300" y="908720"/>
            <a:ext cx="8915400" cy="521744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На биржу предоставляется информация о внебиржевых договорах, в том числе в отношении: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200" dirty="0">
                <a:solidFill>
                  <a:srgbClr val="008080"/>
                </a:solidFill>
              </a:rPr>
              <a:t>пшеницы и </a:t>
            </a:r>
            <a:r>
              <a:rPr lang="ru-RU" sz="2200" dirty="0" err="1">
                <a:solidFill>
                  <a:srgbClr val="008080"/>
                </a:solidFill>
              </a:rPr>
              <a:t>меслина</a:t>
            </a:r>
            <a:r>
              <a:rPr lang="ru-RU" sz="2200" dirty="0">
                <a:solidFill>
                  <a:srgbClr val="008080"/>
                </a:solidFill>
              </a:rPr>
              <a:t>, ячменя и кукурузы при объеме производства группой лиц производителя за предшествующий год свыше 10 тыс. тонн и объеме сделки не менее 60 тонн (подпункт «г» пункта 2 Положения);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200" dirty="0">
                <a:solidFill>
                  <a:srgbClr val="008080"/>
                </a:solidFill>
              </a:rPr>
              <a:t>пшеницы и </a:t>
            </a:r>
            <a:r>
              <a:rPr lang="ru-RU" sz="2200" dirty="0" err="1">
                <a:solidFill>
                  <a:srgbClr val="008080"/>
                </a:solidFill>
              </a:rPr>
              <a:t>меслина</a:t>
            </a:r>
            <a:r>
              <a:rPr lang="ru-RU" sz="2200" dirty="0">
                <a:solidFill>
                  <a:srgbClr val="008080"/>
                </a:solidFill>
              </a:rPr>
              <a:t>, ячменя и кукурузы, реализуемых на экспорт, лицами, не входящими в группу лиц производителя, при условии, что объем сделки составляет не менее 60 тонн (подпункт «г(1)» пункта 2 Положения);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200" dirty="0">
                <a:solidFill>
                  <a:srgbClr val="008080"/>
                </a:solidFill>
              </a:rPr>
              <a:t>сахара белого кристаллического ГОСТ 33222-2015 при объеме производства группой лиц производителя за предшествующий год свыше 10 тыс. тонн и объеме сделки не менее 20 тонн (подпункт «з» пункта 2 Положения)</a:t>
            </a:r>
          </a:p>
          <a:p>
            <a:pPr marL="0" indent="0">
              <a:buNone/>
            </a:pPr>
            <a:endParaRPr lang="ru-RU" sz="2800" b="1" dirty="0">
              <a:solidFill>
                <a:srgbClr val="008080"/>
              </a:solidFill>
            </a:endParaRPr>
          </a:p>
        </p:txBody>
      </p:sp>
      <p:sp>
        <p:nvSpPr>
          <p:cNvPr id="4098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381D4E-6058-4DBA-ADEF-9404FFABD7F1}" type="slidenum">
              <a:rPr lang="ru-RU" smtClean="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pPr>
                <a:defRPr/>
              </a:pPr>
              <a:t>3</a:t>
            </a:fld>
            <a:endParaRPr lang="ru-RU" dirty="0" smtClean="0">
              <a:solidFill>
                <a:schemeClr val="accent2"/>
              </a:solidFill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H="1">
            <a:off x="9817162" y="1866967"/>
            <a:ext cx="128526" cy="928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524504" y="6580187"/>
            <a:ext cx="3714776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22"/>
          <p:cNvSpPr txBox="1">
            <a:spLocks/>
          </p:cNvSpPr>
          <p:nvPr/>
        </p:nvSpPr>
        <p:spPr bwMode="auto">
          <a:xfrm>
            <a:off x="27620" y="-165993"/>
            <a:ext cx="9731669" cy="764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Договоры, подлежащие регистрации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одержимое 17"/>
          <p:cNvSpPr txBox="1">
            <a:spLocks/>
          </p:cNvSpPr>
          <p:nvPr/>
        </p:nvSpPr>
        <p:spPr>
          <a:xfrm flipV="1">
            <a:off x="238092" y="6572271"/>
            <a:ext cx="4429156" cy="45719"/>
          </a:xfrm>
          <a:prstGeom prst="rect">
            <a:avLst/>
          </a:prstGeom>
        </p:spPr>
        <p:txBody>
          <a:bodyPr/>
          <a:lstStyle/>
          <a:p>
            <a:pPr algn="l">
              <a:buFont typeface="Wingdings" pitchFamily="2" charset="2"/>
              <a:buChar char="Ø"/>
            </a:pPr>
            <a:endParaRPr kumimoji="0" lang="ru-RU" sz="125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F874B0-398E-41D5-ABD7-3F32515CF3A2}" type="slidenum">
              <a:rPr lang="ru-RU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4</a:t>
            </a:fld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22"/>
          <p:cNvSpPr txBox="1">
            <a:spLocks/>
          </p:cNvSpPr>
          <p:nvPr/>
        </p:nvSpPr>
        <p:spPr bwMode="auto">
          <a:xfrm>
            <a:off x="0" y="0"/>
            <a:ext cx="9906000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algn="r" eaLnBrk="0" hangingPunct="0">
              <a:spcBef>
                <a:spcPct val="20000"/>
              </a:spcBef>
              <a:defRPr/>
            </a:pPr>
            <a:r>
              <a:rPr lang="ru-RU" sz="2800" b="1" kern="0" dirty="0" smtClean="0">
                <a:solidFill>
                  <a:schemeClr val="bg1"/>
                </a:solidFill>
                <a:cs typeface="Times New Roman" pitchFamily="18" charset="0"/>
              </a:rPr>
              <a:t>Договоры, подлежащие регистрации</a:t>
            </a:r>
            <a:endParaRPr lang="ru-RU" sz="2800" b="1" kern="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7" name="Текст 22"/>
          <p:cNvSpPr txBox="1">
            <a:spLocks/>
          </p:cNvSpPr>
          <p:nvPr/>
        </p:nvSpPr>
        <p:spPr>
          <a:xfrm>
            <a:off x="238092" y="704381"/>
            <a:ext cx="9429816" cy="5671468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ru-RU" sz="2000" dirty="0" smtClean="0">
                <a:solidFill>
                  <a:srgbClr val="008080"/>
                </a:solidFill>
              </a:rPr>
              <a:t> </a:t>
            </a:r>
          </a:p>
          <a:p>
            <a:pPr algn="l"/>
            <a:endParaRPr lang="ru-RU" sz="2000" dirty="0" smtClean="0">
              <a:solidFill>
                <a:srgbClr val="00808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4488" y="760039"/>
            <a:ext cx="91450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ru-RU" sz="2000" dirty="0" smtClean="0">
              <a:solidFill>
                <a:srgbClr val="008080"/>
              </a:solidFill>
            </a:endParaRPr>
          </a:p>
          <a:p>
            <a:pPr algn="l"/>
            <a:endParaRPr lang="ru-RU" sz="2000" dirty="0" smtClean="0">
              <a:solidFill>
                <a:srgbClr val="00808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656856" y="2636912"/>
            <a:ext cx="5544616" cy="2605421"/>
          </a:xfrm>
          <a:prstGeom prst="rect">
            <a:avLst/>
          </a:prstGeom>
          <a:solidFill>
            <a:srgbClr val="F1F8F9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Группа лиц производителя</a:t>
            </a:r>
          </a:p>
          <a:p>
            <a:r>
              <a:rPr lang="ru-RU" sz="1400" dirty="0" smtClean="0">
                <a:solidFill>
                  <a:srgbClr val="C00000"/>
                </a:solidFill>
              </a:rPr>
              <a:t>(объем производства за предшествующий год свыше 10 </a:t>
            </a:r>
            <a:r>
              <a:rPr lang="ru-RU" sz="1400" dirty="0" err="1" smtClean="0">
                <a:solidFill>
                  <a:srgbClr val="C00000"/>
                </a:solidFill>
              </a:rPr>
              <a:t>тыс.т</a:t>
            </a:r>
            <a:r>
              <a:rPr lang="ru-RU" sz="1400" dirty="0" smtClean="0">
                <a:solidFill>
                  <a:srgbClr val="C00000"/>
                </a:solidFill>
              </a:rPr>
              <a:t>)  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33017" y="3553248"/>
            <a:ext cx="2160240" cy="720080"/>
          </a:xfrm>
          <a:prstGeom prst="rect">
            <a:avLst/>
          </a:prstGeom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8080"/>
                </a:solidFill>
              </a:rPr>
              <a:t>Агент</a:t>
            </a:r>
            <a:endParaRPr lang="ru-RU" sz="2000" b="1" dirty="0">
              <a:solidFill>
                <a:srgbClr val="00808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73064" y="4286873"/>
            <a:ext cx="2069422" cy="720080"/>
          </a:xfrm>
          <a:prstGeom prst="rect">
            <a:avLst/>
          </a:prstGeom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8080"/>
                </a:solidFill>
              </a:rPr>
              <a:t>Торговый дом</a:t>
            </a:r>
            <a:endParaRPr lang="ru-RU" sz="2000" b="1" dirty="0">
              <a:solidFill>
                <a:srgbClr val="00808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45651" y="3540115"/>
            <a:ext cx="2376264" cy="720080"/>
          </a:xfrm>
          <a:prstGeom prst="rect">
            <a:avLst/>
          </a:prstGeom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8080"/>
                </a:solidFill>
              </a:rPr>
              <a:t>Производитель </a:t>
            </a:r>
            <a:endParaRPr lang="ru-RU" sz="2000" b="1" dirty="0">
              <a:solidFill>
                <a:srgbClr val="008080"/>
              </a:solidFill>
            </a:endParaRPr>
          </a:p>
        </p:txBody>
      </p:sp>
      <p:cxnSp>
        <p:nvCxnSpPr>
          <p:cNvPr id="18" name="Прямая со стрелкой 17"/>
          <p:cNvCxnSpPr>
            <a:stCxn id="16" idx="1"/>
            <a:endCxn id="14" idx="3"/>
          </p:cNvCxnSpPr>
          <p:nvPr/>
        </p:nvCxnSpPr>
        <p:spPr>
          <a:xfrm flipH="1">
            <a:off x="3293257" y="3900155"/>
            <a:ext cx="3052394" cy="13133"/>
          </a:xfrm>
          <a:prstGeom prst="straightConnector1">
            <a:avLst/>
          </a:prstGeom>
          <a:ln w="25400"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6" idx="2"/>
            <a:endCxn id="15" idx="3"/>
          </p:cNvCxnSpPr>
          <p:nvPr/>
        </p:nvCxnSpPr>
        <p:spPr>
          <a:xfrm flipH="1">
            <a:off x="5942486" y="4260195"/>
            <a:ext cx="1591297" cy="386718"/>
          </a:xfrm>
          <a:prstGeom prst="straightConnector1">
            <a:avLst/>
          </a:prstGeom>
          <a:ln w="25400"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5" idx="2"/>
            <a:endCxn id="41" idx="0"/>
          </p:cNvCxnSpPr>
          <p:nvPr/>
        </p:nvCxnSpPr>
        <p:spPr>
          <a:xfrm>
            <a:off x="4907775" y="5006953"/>
            <a:ext cx="9221" cy="768149"/>
          </a:xfrm>
          <a:prstGeom prst="straightConnector1">
            <a:avLst/>
          </a:prstGeom>
          <a:ln w="25400"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7533783" y="4257269"/>
            <a:ext cx="0" cy="899923"/>
          </a:xfrm>
          <a:prstGeom prst="line">
            <a:avLst/>
          </a:prstGeom>
          <a:ln w="25400"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41" idx="0"/>
          </p:cNvCxnSpPr>
          <p:nvPr/>
        </p:nvCxnSpPr>
        <p:spPr>
          <a:xfrm flipH="1">
            <a:off x="4916996" y="5157192"/>
            <a:ext cx="2616788" cy="617910"/>
          </a:xfrm>
          <a:prstGeom prst="straightConnector1">
            <a:avLst/>
          </a:prstGeom>
          <a:ln w="25400"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14" idx="2"/>
          </p:cNvCxnSpPr>
          <p:nvPr/>
        </p:nvCxnSpPr>
        <p:spPr>
          <a:xfrm>
            <a:off x="2213137" y="4273328"/>
            <a:ext cx="0" cy="969005"/>
          </a:xfrm>
          <a:prstGeom prst="line">
            <a:avLst/>
          </a:prstGeom>
          <a:ln w="25400"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41" idx="0"/>
          </p:cNvCxnSpPr>
          <p:nvPr/>
        </p:nvCxnSpPr>
        <p:spPr>
          <a:xfrm>
            <a:off x="2216696" y="5229200"/>
            <a:ext cx="2700300" cy="545902"/>
          </a:xfrm>
          <a:prstGeom prst="straightConnector1">
            <a:avLst/>
          </a:prstGeom>
          <a:ln w="25400"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3008784" y="5775102"/>
            <a:ext cx="3816424" cy="600748"/>
          </a:xfrm>
          <a:prstGeom prst="rect">
            <a:avLst/>
          </a:prstGeom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rgbClr val="008080"/>
                </a:solidFill>
              </a:rPr>
              <a:t>Третьи лица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4088905" y="3478335"/>
            <a:ext cx="1635757" cy="360041"/>
          </a:xfrm>
          <a:prstGeom prst="rect">
            <a:avLst/>
          </a:prstGeom>
          <a:solidFill>
            <a:srgbClr val="F1F8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8080"/>
                </a:solidFill>
              </a:rPr>
              <a:t>Агентский договор</a:t>
            </a:r>
            <a:endParaRPr lang="ru-RU" sz="1200" b="1" dirty="0">
              <a:solidFill>
                <a:srgbClr val="00808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920552" y="4485130"/>
            <a:ext cx="1246590" cy="360041"/>
          </a:xfrm>
          <a:prstGeom prst="rect">
            <a:avLst/>
          </a:prstGeom>
          <a:solidFill>
            <a:srgbClr val="F1F8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8080"/>
                </a:solidFill>
              </a:rPr>
              <a:t>не менее 60 т</a:t>
            </a:r>
            <a:endParaRPr lang="ru-RU" sz="1200" b="1" dirty="0">
              <a:solidFill>
                <a:srgbClr val="008080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634288" y="4485129"/>
            <a:ext cx="1301606" cy="360041"/>
          </a:xfrm>
          <a:prstGeom prst="rect">
            <a:avLst/>
          </a:prstGeom>
          <a:solidFill>
            <a:srgbClr val="F1F8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8080"/>
                </a:solidFill>
              </a:rPr>
              <a:t>не менее 60 т</a:t>
            </a:r>
            <a:endParaRPr lang="ru-RU" sz="1200" b="1" dirty="0">
              <a:solidFill>
                <a:srgbClr val="00808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952999" y="5102583"/>
            <a:ext cx="1260141" cy="291087"/>
          </a:xfrm>
          <a:prstGeom prst="rect">
            <a:avLst/>
          </a:prstGeom>
          <a:solidFill>
            <a:srgbClr val="F1F8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8080"/>
                </a:solidFill>
              </a:rPr>
              <a:t>не менее  60 т</a:t>
            </a:r>
            <a:endParaRPr lang="ru-RU" sz="1200" b="1" dirty="0">
              <a:solidFill>
                <a:srgbClr val="00808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082119" y="4625500"/>
            <a:ext cx="1262478" cy="360041"/>
          </a:xfrm>
          <a:prstGeom prst="rect">
            <a:avLst/>
          </a:prstGeom>
          <a:solidFill>
            <a:srgbClr val="F1F8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8080"/>
                </a:solidFill>
              </a:rPr>
              <a:t>не менее 60 т</a:t>
            </a:r>
            <a:endParaRPr lang="ru-RU" sz="1200" b="1" dirty="0">
              <a:solidFill>
                <a:srgbClr val="00808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092" y="1124744"/>
            <a:ext cx="94298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b="1" dirty="0" smtClean="0">
                <a:solidFill>
                  <a:srgbClr val="008080"/>
                </a:solidFill>
                <a:latin typeface="+mj-lt"/>
              </a:rPr>
              <a:t>Предоставлению </a:t>
            </a:r>
            <a:r>
              <a:rPr lang="ru-RU" sz="1800" b="1" dirty="0">
                <a:solidFill>
                  <a:srgbClr val="008080"/>
                </a:solidFill>
                <a:latin typeface="+mj-lt"/>
              </a:rPr>
              <a:t>на биржу </a:t>
            </a:r>
            <a:r>
              <a:rPr lang="ru-RU" sz="1800" b="1" dirty="0" smtClean="0">
                <a:solidFill>
                  <a:srgbClr val="008080"/>
                </a:solidFill>
                <a:latin typeface="+mj-lt"/>
              </a:rPr>
              <a:t>подлежит информация </a:t>
            </a:r>
            <a:r>
              <a:rPr lang="ru-RU" sz="1800" b="1" dirty="0">
                <a:solidFill>
                  <a:srgbClr val="008080"/>
                </a:solidFill>
                <a:latin typeface="+mj-lt"/>
              </a:rPr>
              <a:t>о внебиржевых договорах в отношении товаров, предусмотренных подпунктами «г» и «з» пункта 2 Положения, заключенных производителями этих товаров, лицами, входящими в группу лиц с производителями, или лицами, действующими в интересах и за счет указанных лиц</a:t>
            </a:r>
            <a:endParaRPr lang="ru-RU" sz="1800" b="1" dirty="0">
              <a:solidFill>
                <a:srgbClr val="00808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002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F874B0-398E-41D5-ABD7-3F32515CF3A2}" type="slidenum">
              <a:rPr lang="ru-RU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5</a:t>
            </a:fld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22"/>
          <p:cNvSpPr txBox="1">
            <a:spLocks/>
          </p:cNvSpPr>
          <p:nvPr/>
        </p:nvSpPr>
        <p:spPr bwMode="auto">
          <a:xfrm>
            <a:off x="0" y="0"/>
            <a:ext cx="9906000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algn="r" eaLnBrk="0" hangingPunct="0">
              <a:spcBef>
                <a:spcPct val="20000"/>
              </a:spcBef>
              <a:defRPr/>
            </a:pPr>
            <a:r>
              <a:rPr lang="ru-RU" sz="2800" b="1" kern="0" dirty="0" smtClean="0">
                <a:solidFill>
                  <a:schemeClr val="bg1"/>
                </a:solidFill>
                <a:cs typeface="Times New Roman" pitchFamily="18" charset="0"/>
              </a:rPr>
              <a:t>Договоры, подлежащие регистрации</a:t>
            </a:r>
            <a:endParaRPr lang="ru-RU" sz="2800" b="1" kern="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7" name="Текст 22"/>
          <p:cNvSpPr txBox="1">
            <a:spLocks/>
          </p:cNvSpPr>
          <p:nvPr/>
        </p:nvSpPr>
        <p:spPr>
          <a:xfrm>
            <a:off x="238092" y="704381"/>
            <a:ext cx="9429816" cy="5671468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ru-RU" sz="2000" dirty="0" smtClean="0">
                <a:solidFill>
                  <a:srgbClr val="008080"/>
                </a:solidFill>
              </a:rPr>
              <a:t> </a:t>
            </a:r>
          </a:p>
          <a:p>
            <a:pPr algn="l"/>
            <a:endParaRPr lang="ru-RU" sz="2000" dirty="0" smtClean="0">
              <a:solidFill>
                <a:srgbClr val="00808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4488" y="760039"/>
            <a:ext cx="91450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ru-RU" sz="2000" dirty="0" smtClean="0">
              <a:solidFill>
                <a:srgbClr val="008080"/>
              </a:solidFill>
            </a:endParaRPr>
          </a:p>
          <a:p>
            <a:pPr algn="l"/>
            <a:endParaRPr lang="ru-RU" sz="2000" dirty="0" smtClean="0">
              <a:solidFill>
                <a:srgbClr val="00808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81615" y="2554392"/>
            <a:ext cx="2160240" cy="720080"/>
          </a:xfrm>
          <a:prstGeom prst="rect">
            <a:avLst/>
          </a:prstGeom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8080"/>
                </a:solidFill>
              </a:rPr>
              <a:t>Агент</a:t>
            </a:r>
            <a:endParaRPr lang="ru-RU" sz="2000" b="1" dirty="0">
              <a:solidFill>
                <a:srgbClr val="00808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49144" y="2540052"/>
            <a:ext cx="2376264" cy="720080"/>
          </a:xfrm>
          <a:prstGeom prst="rect">
            <a:avLst/>
          </a:prstGeom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8080"/>
                </a:solidFill>
              </a:rPr>
              <a:t>Экспортер </a:t>
            </a:r>
            <a:endParaRPr lang="ru-RU" sz="2000" b="1" dirty="0">
              <a:solidFill>
                <a:srgbClr val="008080"/>
              </a:solidFill>
            </a:endParaRPr>
          </a:p>
        </p:txBody>
      </p:sp>
      <p:cxnSp>
        <p:nvCxnSpPr>
          <p:cNvPr id="18" name="Прямая со стрелкой 17"/>
          <p:cNvCxnSpPr>
            <a:stCxn id="16" idx="1"/>
            <a:endCxn id="14" idx="3"/>
          </p:cNvCxnSpPr>
          <p:nvPr/>
        </p:nvCxnSpPr>
        <p:spPr>
          <a:xfrm flipH="1">
            <a:off x="3341855" y="2900092"/>
            <a:ext cx="2907289" cy="14340"/>
          </a:xfrm>
          <a:prstGeom prst="straightConnector1">
            <a:avLst/>
          </a:prstGeom>
          <a:ln w="25400"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stCxn id="16" idx="2"/>
          </p:cNvCxnSpPr>
          <p:nvPr/>
        </p:nvCxnSpPr>
        <p:spPr>
          <a:xfrm>
            <a:off x="7437276" y="3260132"/>
            <a:ext cx="0" cy="1449906"/>
          </a:xfrm>
          <a:prstGeom prst="line">
            <a:avLst/>
          </a:prstGeom>
          <a:ln w="25400"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41" idx="0"/>
          </p:cNvCxnSpPr>
          <p:nvPr/>
        </p:nvCxnSpPr>
        <p:spPr>
          <a:xfrm flipH="1">
            <a:off x="4904577" y="4705497"/>
            <a:ext cx="2616788" cy="617910"/>
          </a:xfrm>
          <a:prstGeom prst="straightConnector1">
            <a:avLst/>
          </a:prstGeom>
          <a:ln w="25400"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14" idx="2"/>
          </p:cNvCxnSpPr>
          <p:nvPr/>
        </p:nvCxnSpPr>
        <p:spPr>
          <a:xfrm>
            <a:off x="2261735" y="3274472"/>
            <a:ext cx="8920" cy="1521914"/>
          </a:xfrm>
          <a:prstGeom prst="line">
            <a:avLst/>
          </a:prstGeom>
          <a:ln w="25400"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41" idx="0"/>
          </p:cNvCxnSpPr>
          <p:nvPr/>
        </p:nvCxnSpPr>
        <p:spPr>
          <a:xfrm>
            <a:off x="2267365" y="4804927"/>
            <a:ext cx="2637212" cy="518480"/>
          </a:xfrm>
          <a:prstGeom prst="straightConnector1">
            <a:avLst/>
          </a:prstGeom>
          <a:ln w="25400">
            <a:solidFill>
              <a:srgbClr val="008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2996365" y="5323407"/>
            <a:ext cx="3816424" cy="600748"/>
          </a:xfrm>
          <a:prstGeom prst="rect">
            <a:avLst/>
          </a:prstGeom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rgbClr val="008080"/>
                </a:solidFill>
              </a:rPr>
              <a:t>Импортер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4088905" y="3478335"/>
            <a:ext cx="1635757" cy="360041"/>
          </a:xfrm>
          <a:prstGeom prst="rect">
            <a:avLst/>
          </a:prstGeom>
          <a:solidFill>
            <a:srgbClr val="F1F8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8080"/>
                </a:solidFill>
              </a:rPr>
              <a:t>Агентский договор</a:t>
            </a:r>
            <a:endParaRPr lang="ru-RU" sz="1200" b="1" dirty="0">
              <a:solidFill>
                <a:srgbClr val="00808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835492" y="4511672"/>
            <a:ext cx="1246590" cy="360041"/>
          </a:xfrm>
          <a:prstGeom prst="rect">
            <a:avLst/>
          </a:prstGeom>
          <a:solidFill>
            <a:srgbClr val="F1F8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8080"/>
                </a:solidFill>
              </a:rPr>
              <a:t>не менее 60 т</a:t>
            </a:r>
            <a:endParaRPr lang="ru-RU" sz="1200" b="1" dirty="0">
              <a:solidFill>
                <a:srgbClr val="008080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5540069" y="4479614"/>
            <a:ext cx="1262478" cy="360041"/>
          </a:xfrm>
          <a:prstGeom prst="rect">
            <a:avLst/>
          </a:prstGeom>
          <a:solidFill>
            <a:srgbClr val="F1F8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8080"/>
                </a:solidFill>
              </a:rPr>
              <a:t>не менее 60 т</a:t>
            </a:r>
            <a:endParaRPr lang="ru-RU" sz="1200" b="1" dirty="0">
              <a:solidFill>
                <a:srgbClr val="00808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875" y="1057051"/>
            <a:ext cx="9429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b="1" dirty="0">
                <a:solidFill>
                  <a:srgbClr val="008080"/>
                </a:solidFill>
              </a:rPr>
              <a:t>В отношении товаров, предусмотренных подпунктом «г(1)» предоставлению на биржу подлежит информация о внебиржевых договорах, заключенных лицами, реализующими этот товар на экспорт, или лицами, действующими в интересах и за счет указанных </a:t>
            </a:r>
            <a:r>
              <a:rPr lang="ru-RU" sz="1800" b="1" dirty="0" smtClean="0">
                <a:solidFill>
                  <a:srgbClr val="008080"/>
                </a:solidFill>
              </a:rPr>
              <a:t>лиц</a:t>
            </a:r>
            <a:endParaRPr lang="ru-RU" sz="18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70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200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008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95300" y="692696"/>
            <a:ext cx="8915400" cy="5433467"/>
          </a:xfrm>
        </p:spPr>
        <p:txBody>
          <a:bodyPr/>
          <a:lstStyle/>
          <a:p>
            <a:pPr marL="0" indent="0">
              <a:buNone/>
            </a:pPr>
            <a:endParaRPr lang="ru-RU" sz="1800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400" b="1" dirty="0" smtClean="0">
                <a:solidFill>
                  <a:srgbClr val="008080"/>
                </a:solidFill>
                <a:latin typeface="Times New Roman, serif"/>
              </a:rPr>
              <a:t>Обязанность </a:t>
            </a:r>
            <a:r>
              <a:rPr lang="ru-RU" sz="2400" b="1" dirty="0">
                <a:solidFill>
                  <a:srgbClr val="008080"/>
                </a:solidFill>
                <a:latin typeface="Times New Roman, serif"/>
              </a:rPr>
              <a:t>своевременного предоставления полной и достоверной информации о внебиржевом договоре возлагается на лицо, осуществившее отчуждение биржевого товара на внебиржевом </a:t>
            </a:r>
            <a:r>
              <a:rPr lang="ru-RU" sz="2400" b="1" dirty="0" smtClean="0">
                <a:solidFill>
                  <a:srgbClr val="008080"/>
                </a:solidFill>
                <a:latin typeface="Times New Roman, serif"/>
              </a:rPr>
              <a:t>рынке:</a:t>
            </a:r>
          </a:p>
          <a:p>
            <a:pPr marL="0" indent="0" algn="just">
              <a:buNone/>
            </a:pPr>
            <a:endParaRPr lang="ru-RU" sz="2400" b="1" dirty="0" smtClean="0">
              <a:solidFill>
                <a:srgbClr val="008080"/>
              </a:solidFill>
              <a:latin typeface="Times New Roman, serif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8080"/>
                </a:solidFill>
                <a:latin typeface="Times New Roman, serif"/>
              </a:rPr>
              <a:t>собственник товара, заключивший внебиржевой договор; </a:t>
            </a:r>
            <a:endParaRPr lang="ru-RU" sz="2400" dirty="0" smtClean="0">
              <a:solidFill>
                <a:srgbClr val="008080"/>
              </a:solidFill>
              <a:latin typeface="Times New Roman, serif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8080"/>
                </a:solidFill>
                <a:latin typeface="Times New Roman, serif"/>
              </a:rPr>
              <a:t>агент</a:t>
            </a:r>
            <a:r>
              <a:rPr lang="ru-RU" sz="2400" dirty="0">
                <a:solidFill>
                  <a:srgbClr val="008080"/>
                </a:solidFill>
                <a:latin typeface="Times New Roman, serif"/>
              </a:rPr>
              <a:t>, заключивший договор от своего имени и за счет собственника </a:t>
            </a:r>
            <a:r>
              <a:rPr lang="ru-RU" sz="2400" dirty="0" smtClean="0">
                <a:solidFill>
                  <a:srgbClr val="008080"/>
                </a:solidFill>
                <a:latin typeface="Times New Roman, serif"/>
              </a:rPr>
              <a:t>товара;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rgbClr val="008080"/>
                </a:solidFill>
                <a:latin typeface="Times New Roman, serif"/>
              </a:rPr>
              <a:t>агент</a:t>
            </a:r>
            <a:r>
              <a:rPr lang="ru-RU" sz="2400" dirty="0">
                <a:solidFill>
                  <a:srgbClr val="008080"/>
                </a:solidFill>
                <a:latin typeface="Times New Roman, serif"/>
              </a:rPr>
              <a:t>, заключивший договор от имени и за счет собственника товара</a:t>
            </a:r>
            <a:endParaRPr lang="ru-RU" sz="2400" dirty="0">
              <a:solidFill>
                <a:srgbClr val="008080"/>
              </a:solidFill>
            </a:endParaRPr>
          </a:p>
          <a:p>
            <a:pPr marL="0" indent="0" algn="just">
              <a:buNone/>
            </a:pPr>
            <a:endParaRPr lang="ru-RU" sz="2000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ru-RU" sz="2000" dirty="0" smtClean="0"/>
              <a:t> </a:t>
            </a:r>
            <a:endParaRPr lang="ru-RU" sz="2000" dirty="0">
              <a:solidFill>
                <a:srgbClr val="009999"/>
              </a:solidFill>
            </a:endParaRPr>
          </a:p>
        </p:txBody>
      </p:sp>
      <p:sp>
        <p:nvSpPr>
          <p:cNvPr id="4098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381D4E-6058-4DBA-ADEF-9404FFABD7F1}" type="slidenum">
              <a:rPr lang="ru-RU" smtClean="0">
                <a:solidFill>
                  <a:schemeClr val="accent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pPr>
                <a:defRPr/>
              </a:pPr>
              <a:t>6</a:t>
            </a:fld>
            <a:endParaRPr lang="ru-RU" dirty="0" smtClean="0">
              <a:solidFill>
                <a:schemeClr val="accent2"/>
              </a:solidFill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H="1">
            <a:off x="9817162" y="1866967"/>
            <a:ext cx="128526" cy="928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524504" y="6580187"/>
            <a:ext cx="3714776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22"/>
          <p:cNvSpPr txBox="1">
            <a:spLocks/>
          </p:cNvSpPr>
          <p:nvPr/>
        </p:nvSpPr>
        <p:spPr bwMode="auto">
          <a:xfrm>
            <a:off x="0" y="0"/>
            <a:ext cx="9731669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Кто должен регистрировать внебиржевой договор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одержимое 17"/>
          <p:cNvSpPr txBox="1">
            <a:spLocks/>
          </p:cNvSpPr>
          <p:nvPr/>
        </p:nvSpPr>
        <p:spPr>
          <a:xfrm flipV="1">
            <a:off x="238092" y="6572271"/>
            <a:ext cx="4429156" cy="45719"/>
          </a:xfrm>
          <a:prstGeom prst="rect">
            <a:avLst/>
          </a:prstGeom>
        </p:spPr>
        <p:txBody>
          <a:bodyPr/>
          <a:lstStyle/>
          <a:p>
            <a:pPr algn="l">
              <a:buFont typeface="Wingdings" pitchFamily="2" charset="2"/>
              <a:buChar char="Ø"/>
            </a:pPr>
            <a:endParaRPr kumimoji="0" lang="ru-RU" sz="125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6363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Заголовок 4"/>
          <p:cNvSpPr>
            <a:spLocks noGrp="1"/>
          </p:cNvSpPr>
          <p:nvPr>
            <p:ph type="title"/>
          </p:nvPr>
        </p:nvSpPr>
        <p:spPr>
          <a:xfrm>
            <a:off x="0" y="29674"/>
            <a:ext cx="9906000" cy="620713"/>
          </a:xfrm>
        </p:spPr>
        <p:txBody>
          <a:bodyPr/>
          <a:lstStyle/>
          <a:p>
            <a:pPr algn="r">
              <a:lnSpc>
                <a:spcPts val="2900"/>
              </a:lnSpc>
            </a:pP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Сроки предоставления информации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276" name="Rectangle 7"/>
          <p:cNvSpPr>
            <a:spLocks noChangeArrowheads="1"/>
          </p:cNvSpPr>
          <p:nvPr/>
        </p:nvSpPr>
        <p:spPr bwMode="auto">
          <a:xfrm>
            <a:off x="1220949" y="-725260"/>
            <a:ext cx="18473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0" name="Прямоугольник с одним скругленным углом 11"/>
          <p:cNvSpPr>
            <a:spLocks noChangeArrowheads="1"/>
          </p:cNvSpPr>
          <p:nvPr/>
        </p:nvSpPr>
        <p:spPr bwMode="auto">
          <a:xfrm>
            <a:off x="1471717" y="3284540"/>
            <a:ext cx="4593133" cy="3457575"/>
          </a:xfrm>
          <a:custGeom>
            <a:avLst/>
            <a:gdLst>
              <a:gd name="T0" fmla="*/ 5041835 w 7038975"/>
              <a:gd name="T1" fmla="*/ 0 h 2447925"/>
              <a:gd name="T2" fmla="*/ 0 w 7038975"/>
              <a:gd name="T3" fmla="*/ 1790572870 h 2447925"/>
              <a:gd name="T4" fmla="*/ 5041835 w 7038975"/>
              <a:gd name="T5" fmla="*/ 2147483647 h 2447925"/>
              <a:gd name="T6" fmla="*/ 10083612 w 7038975"/>
              <a:gd name="T7" fmla="*/ 1790572870 h 2447925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0 w 7038975"/>
              <a:gd name="T13" fmla="*/ 0 h 2447925"/>
              <a:gd name="T14" fmla="*/ 6919479 w 7038975"/>
              <a:gd name="T15" fmla="*/ 2447925 h 24479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038975" h="2447925">
                <a:moveTo>
                  <a:pt x="0" y="0"/>
                </a:moveTo>
                <a:lnTo>
                  <a:pt x="6630979" y="0"/>
                </a:lnTo>
                <a:lnTo>
                  <a:pt x="6630978" y="0"/>
                </a:lnTo>
                <a:cubicBezTo>
                  <a:pt x="6856308" y="0"/>
                  <a:pt x="7038975" y="182666"/>
                  <a:pt x="7038975" y="407996"/>
                </a:cubicBezTo>
                <a:cubicBezTo>
                  <a:pt x="7038975" y="407996"/>
                  <a:pt x="7038974" y="407996"/>
                  <a:pt x="7038974" y="407996"/>
                </a:cubicBezTo>
                <a:lnTo>
                  <a:pt x="7038975" y="2447925"/>
                </a:lnTo>
                <a:lnTo>
                  <a:pt x="0" y="2447925"/>
                </a:lnTo>
                <a:close/>
              </a:path>
            </a:pathLst>
          </a:custGeom>
          <a:noFill/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marL="357188" indent="-357188">
              <a:spcAft>
                <a:spcPts val="600"/>
              </a:spcAft>
              <a:defRPr/>
            </a:pPr>
            <a:endParaRPr lang="ru-RU" sz="3200" dirty="0"/>
          </a:p>
          <a:p>
            <a:pPr algn="just">
              <a:defRPr/>
            </a:pPr>
            <a:endParaRPr lang="ru-RU" sz="3200" dirty="0"/>
          </a:p>
          <a:p>
            <a:pPr>
              <a:defRPr/>
            </a:pPr>
            <a:endParaRPr lang="ru-RU" sz="2800" dirty="0"/>
          </a:p>
          <a:p>
            <a:pPr algn="just">
              <a:defRPr/>
            </a:pPr>
            <a:endParaRPr lang="ru-RU" sz="2800" dirty="0">
              <a:solidFill>
                <a:srgbClr val="000099"/>
              </a:solidFill>
            </a:endParaRPr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585793" y="6580188"/>
            <a:ext cx="2311400" cy="304800"/>
          </a:xfrm>
        </p:spPr>
        <p:txBody>
          <a:bodyPr/>
          <a:lstStyle/>
          <a:p>
            <a:pPr>
              <a:defRPr/>
            </a:pPr>
            <a:fld id="{5F341090-CCA2-5F4C-8E78-54F06E17A597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44488" y="1052736"/>
            <a:ext cx="92170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8080"/>
                </a:solidFill>
                <a:latin typeface="Times New Roman, serif"/>
              </a:rPr>
              <a:t>Сведения</a:t>
            </a:r>
            <a:r>
              <a:rPr lang="ru-RU" sz="2000" dirty="0">
                <a:solidFill>
                  <a:srgbClr val="008080"/>
                </a:solidFill>
                <a:latin typeface="Times New Roman, serif"/>
              </a:rPr>
              <a:t>, предусмотренные пунктом 13 Положения, предоставляются </a:t>
            </a:r>
            <a:r>
              <a:rPr lang="ru-RU" sz="2000" dirty="0" smtClean="0">
                <a:solidFill>
                  <a:srgbClr val="008080"/>
                </a:solidFill>
                <a:latin typeface="Times New Roman, serif"/>
              </a:rPr>
              <a:t>по </a:t>
            </a:r>
            <a:r>
              <a:rPr lang="ru-RU" sz="2000" dirty="0">
                <a:solidFill>
                  <a:srgbClr val="008080"/>
                </a:solidFill>
                <a:latin typeface="Times New Roman, serif"/>
              </a:rPr>
              <a:t>каждому внебиржевому договору в срок не позднее 3 рабочих дней со дня определения сторонами внебиржевого договора всех сведений, предусмотренных подпунктами «а» - «к» и «м» - «х» пункта 13 Положения, а в случае внесения изменений во внебиржевой договор (дополнительное соглашение и (или) иной документ, определяющий предусмотренные подпунктами «а» - «к» и «м» - «х» пункта 13 Положения сведения) - со дня изменения соответствующих сведений</a:t>
            </a:r>
            <a:r>
              <a:rPr lang="ru-RU" sz="2000" dirty="0" smtClean="0">
                <a:solidFill>
                  <a:srgbClr val="008080"/>
                </a:solidFill>
                <a:latin typeface="Times New Roman, serif"/>
              </a:rPr>
              <a:t>.</a:t>
            </a:r>
          </a:p>
          <a:p>
            <a:pPr algn="just"/>
            <a:endParaRPr lang="ru-RU" sz="2000" dirty="0">
              <a:solidFill>
                <a:srgbClr val="008080"/>
              </a:solidFill>
              <a:latin typeface="Times New Roman, serif"/>
            </a:endParaRPr>
          </a:p>
          <a:p>
            <a:pPr algn="just"/>
            <a:r>
              <a:rPr lang="ru-RU" sz="2000" dirty="0" smtClean="0">
                <a:solidFill>
                  <a:srgbClr val="008080"/>
                </a:solidFill>
              </a:rPr>
              <a:t>Датой </a:t>
            </a:r>
            <a:r>
              <a:rPr lang="ru-RU" sz="2000" dirty="0">
                <a:solidFill>
                  <a:srgbClr val="008080"/>
                </a:solidFill>
              </a:rPr>
              <a:t>определения сторонами внебиржевого договора всех сведений, предусмотренных подпунктами «а» - «к» и «м» - «х» пункта 13 Положения, является дата документа, определяющего все указанные сведения, либо дата документа, определяющего последние сведения, после чего все сведения, предусмотренные указанными подпунктами Положения, определены.</a:t>
            </a:r>
          </a:p>
          <a:p>
            <a:pPr algn="just"/>
            <a:endParaRPr lang="ru-RU" sz="2000" dirty="0">
              <a:solidFill>
                <a:srgbClr val="008080"/>
              </a:solidFill>
            </a:endParaRPr>
          </a:p>
          <a:p>
            <a:pPr algn="ctr"/>
            <a:endParaRPr lang="ru-RU" sz="2000" b="1" dirty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b="1" dirty="0" smtClean="0">
                <a:solidFill>
                  <a:srgbClr val="0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2800" b="1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8353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F874B0-398E-41D5-ABD7-3F32515CF3A2}" type="slidenum">
              <a:rPr lang="ru-RU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8</a:t>
            </a:fld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22"/>
          <p:cNvSpPr txBox="1">
            <a:spLocks/>
          </p:cNvSpPr>
          <p:nvPr/>
        </p:nvSpPr>
        <p:spPr bwMode="auto">
          <a:xfrm>
            <a:off x="0" y="0"/>
            <a:ext cx="9561512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algn="r" eaLnBrk="0" hangingPunct="0">
              <a:spcBef>
                <a:spcPct val="20000"/>
              </a:spcBef>
              <a:defRPr/>
            </a:pPr>
            <a:r>
              <a:rPr lang="ru-RU" sz="2800" b="1" kern="0" dirty="0" smtClean="0">
                <a:solidFill>
                  <a:schemeClr val="bg1"/>
                </a:solidFill>
                <a:cs typeface="Times New Roman" pitchFamily="18" charset="0"/>
              </a:rPr>
              <a:t>Куда предоставляется информация</a:t>
            </a:r>
            <a:endParaRPr lang="ru-RU" sz="2800" b="1" kern="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7" name="Текст 22"/>
          <p:cNvSpPr txBox="1">
            <a:spLocks/>
          </p:cNvSpPr>
          <p:nvPr/>
        </p:nvSpPr>
        <p:spPr>
          <a:xfrm>
            <a:off x="238092" y="980728"/>
            <a:ext cx="9429816" cy="5520106"/>
          </a:xfrm>
          <a:prstGeom prst="rect">
            <a:avLst/>
          </a:prstGeom>
        </p:spPr>
        <p:txBody>
          <a:bodyPr/>
          <a:lstStyle/>
          <a:p>
            <a:pPr algn="l"/>
            <a:endParaRPr lang="ru-RU" sz="1800" dirty="0">
              <a:solidFill>
                <a:srgbClr val="008080"/>
              </a:solidFill>
              <a:cs typeface="Times New Roman" pitchFamily="18" charset="0"/>
            </a:endParaRPr>
          </a:p>
          <a:p>
            <a:pPr algn="l"/>
            <a:endParaRPr lang="ru-RU" sz="2400" b="1" dirty="0" smtClean="0">
              <a:solidFill>
                <a:srgbClr val="C00000"/>
              </a:solidFill>
              <a:latin typeface="+mn-lt"/>
              <a:cs typeface="Times New Roman" pitchFamily="18" charset="0"/>
            </a:endParaRPr>
          </a:p>
          <a:p>
            <a:pPr algn="l"/>
            <a:endParaRPr lang="ru-RU" sz="2400" i="1" dirty="0" smtClean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marL="285750" indent="-285750" algn="l">
              <a:buFontTx/>
              <a:buChar char="-"/>
            </a:pPr>
            <a:endParaRPr lang="ru-RU" sz="2000" dirty="0" smtClean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marL="285750" indent="-285750" algn="l">
              <a:buFontTx/>
              <a:buChar char="-"/>
            </a:pPr>
            <a:endParaRPr lang="ru-RU" dirty="0" smtClean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algn="l"/>
            <a:endParaRPr lang="ru-RU" dirty="0" smtClean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marL="285750" indent="-285750" algn="l">
              <a:buFontTx/>
              <a:buChar char="-"/>
            </a:pPr>
            <a:endParaRPr lang="ru-RU" sz="1400" dirty="0" smtClean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marL="285750" indent="-285750" algn="l">
              <a:buFontTx/>
              <a:buChar char="-"/>
            </a:pPr>
            <a:endParaRPr lang="ru-RU" sz="1400" dirty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marL="285750" indent="-285750" algn="l">
              <a:buFontTx/>
              <a:buChar char="-"/>
            </a:pPr>
            <a:r>
              <a:rPr lang="ru-RU" sz="1400" dirty="0" smtClean="0">
                <a:solidFill>
                  <a:srgbClr val="008080"/>
                </a:solidFill>
                <a:latin typeface="+mn-lt"/>
                <a:cs typeface="Times New Roman" pitchFamily="18" charset="0"/>
              </a:rPr>
              <a:t>        </a:t>
            </a:r>
          </a:p>
          <a:p>
            <a:pPr algn="l"/>
            <a:endParaRPr lang="ru-RU" sz="2000" dirty="0" smtClean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algn="l"/>
            <a:r>
              <a:rPr lang="ru-RU" sz="2000" b="1" dirty="0" smtClean="0">
                <a:solidFill>
                  <a:srgbClr val="008080"/>
                </a:solidFill>
                <a:latin typeface="+mn-lt"/>
                <a:cs typeface="Times New Roman" pitchFamily="18" charset="0"/>
              </a:rPr>
              <a:t>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16496" y="1196752"/>
            <a:ext cx="8928992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2400" b="1" dirty="0" smtClean="0">
                <a:solidFill>
                  <a:srgbClr val="C00000"/>
                </a:solidFill>
              </a:rPr>
              <a:t>Информация о внебиржевых договорах предоставляется биржам, осуществляющим проведение организованных торгов соответствующим товаром  </a:t>
            </a:r>
          </a:p>
          <a:p>
            <a:pPr algn="l"/>
            <a:r>
              <a:rPr lang="ru-RU" sz="1600" dirty="0" smtClean="0">
                <a:solidFill>
                  <a:srgbClr val="008080"/>
                </a:solidFill>
              </a:rPr>
              <a:t>(Сайт Банка России </a:t>
            </a:r>
            <a:r>
              <a:rPr lang="ru-RU" sz="1600" u="sng" dirty="0">
                <a:solidFill>
                  <a:srgbClr val="008080"/>
                </a:solidFill>
              </a:rPr>
              <a:t>http://www.cbr.ru/finmarket/supervision/sv_secur/list_commodity_exch</a:t>
            </a:r>
            <a:r>
              <a:rPr lang="ru-RU" sz="1600" u="sng" dirty="0" smtClean="0">
                <a:solidFill>
                  <a:srgbClr val="008080"/>
                </a:solidFill>
              </a:rPr>
              <a:t>/) </a:t>
            </a:r>
          </a:p>
          <a:p>
            <a:pPr algn="l"/>
            <a:endParaRPr lang="ru-RU" sz="1600" u="sng" dirty="0">
              <a:solidFill>
                <a:srgbClr val="008080"/>
              </a:solidFill>
            </a:endParaRPr>
          </a:p>
          <a:p>
            <a:pPr algn="just"/>
            <a:r>
              <a:rPr lang="ru-RU" sz="2200" b="1" dirty="0" smtClean="0">
                <a:solidFill>
                  <a:srgbClr val="008080"/>
                </a:solidFill>
              </a:rPr>
              <a:t>АО «Национальная товарная биржа» </a:t>
            </a:r>
            <a:r>
              <a:rPr lang="ru-RU" sz="1800" dirty="0" smtClean="0">
                <a:solidFill>
                  <a:srgbClr val="009999"/>
                </a:solidFill>
                <a:latin typeface="Times New Roman, serif"/>
                <a:hlinkClick r:id="rId2"/>
              </a:rPr>
              <a:t>https</a:t>
            </a:r>
            <a:r>
              <a:rPr lang="ru-RU" sz="1800" dirty="0">
                <a:solidFill>
                  <a:srgbClr val="009999"/>
                </a:solidFill>
                <a:latin typeface="Times New Roman, serif"/>
                <a:hlinkClick r:id="rId2"/>
              </a:rPr>
              <a:t>://www.namex.org/ru/%</a:t>
            </a:r>
            <a:r>
              <a:rPr lang="ru-RU" sz="1800" dirty="0" smtClean="0">
                <a:solidFill>
                  <a:srgbClr val="009999"/>
                </a:solidFill>
                <a:latin typeface="Times New Roman, serif"/>
                <a:hlinkClick r:id="rId2"/>
              </a:rPr>
              <a:t>D0%9E%D0%A2%D0%A1reporting</a:t>
            </a:r>
            <a:endParaRPr lang="ru-RU" sz="1800" dirty="0" smtClean="0">
              <a:solidFill>
                <a:srgbClr val="009999"/>
              </a:solidFill>
              <a:latin typeface="Times New Roman, serif"/>
            </a:endParaRPr>
          </a:p>
          <a:p>
            <a:pPr algn="just"/>
            <a:endParaRPr lang="ru-RU" sz="1800" dirty="0">
              <a:solidFill>
                <a:srgbClr val="008080"/>
              </a:solidFill>
            </a:endParaRPr>
          </a:p>
          <a:p>
            <a:pPr algn="l">
              <a:spcBef>
                <a:spcPts val="600"/>
              </a:spcBef>
            </a:pPr>
            <a:r>
              <a:rPr lang="ru-RU" sz="2200" b="1" dirty="0" smtClean="0">
                <a:solidFill>
                  <a:srgbClr val="008080"/>
                </a:solidFill>
              </a:rPr>
              <a:t>АО «Биржа «Санкт-Петербург»</a:t>
            </a:r>
          </a:p>
          <a:p>
            <a:pPr algn="just"/>
            <a:r>
              <a:rPr lang="ru-RU" sz="2000" dirty="0">
                <a:solidFill>
                  <a:srgbClr val="008080"/>
                </a:solidFill>
                <a:hlinkClick r:id="rId3"/>
              </a:rPr>
              <a:t>https://spbexchange.ru/ru/stocks/prav_pred_inf_ovnebir_sdel.aspx</a:t>
            </a:r>
            <a:endParaRPr lang="ru-RU" sz="2000" dirty="0">
              <a:solidFill>
                <a:srgbClr val="008080"/>
              </a:solidFill>
            </a:endParaRPr>
          </a:p>
          <a:p>
            <a:pPr algn="l">
              <a:spcBef>
                <a:spcPts val="600"/>
              </a:spcBef>
            </a:pPr>
            <a:endParaRPr lang="ru-RU" sz="2200" dirty="0" smtClean="0">
              <a:solidFill>
                <a:srgbClr val="008080"/>
              </a:solidFill>
            </a:endParaRPr>
          </a:p>
          <a:p>
            <a:pPr algn="l">
              <a:spcBef>
                <a:spcPts val="600"/>
              </a:spcBef>
            </a:pPr>
            <a:r>
              <a:rPr lang="ru-RU" sz="2400" b="1" dirty="0" smtClean="0">
                <a:solidFill>
                  <a:srgbClr val="C00000"/>
                </a:solidFill>
              </a:rPr>
              <a:t>Предоставление информации о внебиржевом договоре более чем на одну биржу не допускается</a:t>
            </a:r>
            <a:endParaRPr lang="ru-RU" sz="2400" b="1" u="sng" dirty="0" smtClean="0">
              <a:solidFill>
                <a:srgbClr val="C00000"/>
              </a:solidFill>
              <a:hlinkClick r:id="rId4"/>
            </a:endParaRPr>
          </a:p>
          <a:p>
            <a:pPr algn="just"/>
            <a:endParaRPr lang="ru-RU" sz="2000" dirty="0" smtClean="0">
              <a:hlinkClick r:id="rId4"/>
            </a:endParaRPr>
          </a:p>
          <a:p>
            <a:r>
              <a:rPr lang="ru-RU" sz="2000" dirty="0" smtClean="0">
                <a:solidFill>
                  <a:srgbClr val="008080"/>
                </a:solidFill>
              </a:rPr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6673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F874B0-398E-41D5-ABD7-3F32515CF3A2}" type="slidenum">
              <a:rPr lang="ru-RU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9</a:t>
            </a:fld>
            <a:endParaRPr lang="ru-RU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22"/>
          <p:cNvSpPr txBox="1">
            <a:spLocks/>
          </p:cNvSpPr>
          <p:nvPr/>
        </p:nvSpPr>
        <p:spPr bwMode="auto">
          <a:xfrm>
            <a:off x="0" y="35609"/>
            <a:ext cx="9561512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algn="r" eaLnBrk="0" hangingPunct="0">
              <a:spcBef>
                <a:spcPct val="20000"/>
              </a:spcBef>
              <a:defRPr/>
            </a:pPr>
            <a:r>
              <a:rPr lang="ru-RU" sz="2800" b="1" kern="0" dirty="0" smtClean="0">
                <a:solidFill>
                  <a:schemeClr val="bg1"/>
                </a:solidFill>
                <a:cs typeface="Times New Roman" pitchFamily="18" charset="0"/>
              </a:rPr>
              <a:t>Ответственность</a:t>
            </a:r>
            <a:endParaRPr lang="ru-RU" sz="2400" b="1" kern="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7" name="Текст 22"/>
          <p:cNvSpPr txBox="1">
            <a:spLocks/>
          </p:cNvSpPr>
          <p:nvPr/>
        </p:nvSpPr>
        <p:spPr>
          <a:xfrm>
            <a:off x="238091" y="980728"/>
            <a:ext cx="9323421" cy="5520106"/>
          </a:xfrm>
          <a:prstGeom prst="rect">
            <a:avLst/>
          </a:prstGeom>
        </p:spPr>
        <p:txBody>
          <a:bodyPr/>
          <a:lstStyle/>
          <a:p>
            <a:pPr algn="l">
              <a:spcBef>
                <a:spcPts val="600"/>
              </a:spcBef>
            </a:pPr>
            <a:r>
              <a:rPr lang="ru-RU" sz="2400" dirty="0" smtClean="0">
                <a:solidFill>
                  <a:srgbClr val="008080"/>
                </a:solidFill>
              </a:rPr>
              <a:t>Нарушение </a:t>
            </a:r>
            <a:r>
              <a:rPr lang="ru-RU" sz="2400" b="1" dirty="0" smtClean="0">
                <a:solidFill>
                  <a:srgbClr val="008080"/>
                </a:solidFill>
              </a:rPr>
              <a:t>порядка</a:t>
            </a:r>
            <a:r>
              <a:rPr lang="ru-RU" sz="2400" dirty="0" smtClean="0">
                <a:solidFill>
                  <a:srgbClr val="008080"/>
                </a:solidFill>
              </a:rPr>
              <a:t> и (или) </a:t>
            </a:r>
            <a:r>
              <a:rPr lang="ru-RU" sz="2400" b="1" dirty="0" smtClean="0">
                <a:solidFill>
                  <a:srgbClr val="008080"/>
                </a:solidFill>
              </a:rPr>
              <a:t>сроков</a:t>
            </a:r>
            <a:r>
              <a:rPr lang="ru-RU" sz="2400" dirty="0" smtClean="0">
                <a:solidFill>
                  <a:srgbClr val="008080"/>
                </a:solidFill>
              </a:rPr>
              <a:t> предоставления информации о внебиржевых договорах, в том числе предоставление неполной и (или) недостоверной информации, а равно </a:t>
            </a:r>
            <a:r>
              <a:rPr lang="ru-RU" sz="2400" b="1" dirty="0" err="1" smtClean="0">
                <a:solidFill>
                  <a:srgbClr val="008080"/>
                </a:solidFill>
              </a:rPr>
              <a:t>непредоставление</a:t>
            </a:r>
            <a:r>
              <a:rPr lang="ru-RU" sz="2400" dirty="0" smtClean="0">
                <a:solidFill>
                  <a:srgbClr val="008080"/>
                </a:solidFill>
              </a:rPr>
              <a:t> такой информации в соответствии с пунктом 6 статьи 14.24 Кодекса Российской Федерации об административных  правонарушениях влечет наложение административного штрафа: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8080"/>
                </a:solidFill>
              </a:rPr>
              <a:t>на граждан в размере от одной тысячи до двух тысяч пятисот рублей; 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8080"/>
                </a:solidFill>
              </a:rPr>
              <a:t>на должностных лиц – от двадцати тысяч до тридцати тысяч рублей; </a:t>
            </a:r>
          </a:p>
          <a:p>
            <a:pPr marL="342900" indent="-34290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008080"/>
                </a:solidFill>
              </a:rPr>
              <a:t>на юридических лиц – от трехсот тысяч до пятисот тысяч рублей.</a:t>
            </a:r>
          </a:p>
          <a:p>
            <a:pPr algn="just">
              <a:spcBef>
                <a:spcPts val="600"/>
              </a:spcBef>
            </a:pPr>
            <a:endParaRPr lang="ru-RU" sz="2400" dirty="0" smtClean="0">
              <a:solidFill>
                <a:srgbClr val="008080"/>
              </a:solidFill>
            </a:endParaRPr>
          </a:p>
          <a:p>
            <a:pPr algn="just">
              <a:spcBef>
                <a:spcPts val="600"/>
              </a:spcBef>
            </a:pPr>
            <a:endParaRPr lang="ru-RU" sz="2000" dirty="0" smtClean="0">
              <a:solidFill>
                <a:srgbClr val="008080"/>
              </a:solidFill>
            </a:endParaRPr>
          </a:p>
          <a:p>
            <a:pPr algn="l">
              <a:spcBef>
                <a:spcPts val="600"/>
              </a:spcBef>
            </a:pPr>
            <a:endParaRPr lang="ru-RU" sz="2400" dirty="0" smtClean="0">
              <a:solidFill>
                <a:srgbClr val="008080"/>
              </a:solidFill>
              <a:latin typeface="+mn-lt"/>
              <a:cs typeface="Times New Roman" pitchFamily="18" charset="0"/>
            </a:endParaRPr>
          </a:p>
          <a:p>
            <a:pPr algn="l"/>
            <a:r>
              <a:rPr lang="ru-RU" sz="2000" b="1" dirty="0" smtClean="0">
                <a:solidFill>
                  <a:srgbClr val="008080"/>
                </a:solidFill>
                <a:latin typeface="+mn-lt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92034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44096</TotalTime>
  <Words>796</Words>
  <Application>Microsoft Office PowerPoint</Application>
  <PresentationFormat>Лист A4 (210x297 мм)</PresentationFormat>
  <Paragraphs>123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3" baseType="lpstr">
      <vt:lpstr>ＭＳ Ｐゴシック</vt:lpstr>
      <vt:lpstr>ＭＳ Ｐゴシック</vt:lpstr>
      <vt:lpstr>SimSun</vt:lpstr>
      <vt:lpstr>Arial</vt:lpstr>
      <vt:lpstr>Calibri</vt:lpstr>
      <vt:lpstr>Mangal</vt:lpstr>
      <vt:lpstr>Tahoma</vt:lpstr>
      <vt:lpstr>Times New Roman</vt:lpstr>
      <vt:lpstr>Times New Roman, serif</vt:lpstr>
      <vt:lpstr>Verdana</vt:lpstr>
      <vt:lpstr>Wingdings</vt:lpstr>
      <vt:lpstr>Оформление по умолчанию</vt:lpstr>
      <vt:lpstr>Презентация PowerPoint</vt:lpstr>
      <vt:lpstr>Презентация PowerPoint</vt:lpstr>
      <vt:lpstr>  </vt:lpstr>
      <vt:lpstr>Презентация PowerPoint</vt:lpstr>
      <vt:lpstr>Презентация PowerPoint</vt:lpstr>
      <vt:lpstr>  </vt:lpstr>
      <vt:lpstr>Сроки предоставления информации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ФАС России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Перевозчиков М.И.</dc:creator>
  <cp:lastModifiedBy>Анна Валерьевна Мирочиненко</cp:lastModifiedBy>
  <cp:revision>1281</cp:revision>
  <cp:lastPrinted>2018-10-28T16:14:58Z</cp:lastPrinted>
  <dcterms:created xsi:type="dcterms:W3CDTF">2011-05-31T12:12:04Z</dcterms:created>
  <dcterms:modified xsi:type="dcterms:W3CDTF">2021-11-19T13:05:33Z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>Итоги работы ФАС России в 2009 году и задачи на 2010 год</vt:lpwstr>
  </property>
  <property fmtid="{D5CDD505-2E9C-101B-9397-08002B2CF9AE}" pid="3" name="Owner">
    <vt:lpwstr/>
  </property>
  <property fmtid="{D5CDD505-2E9C-101B-9397-08002B2CF9AE}" pid="4" name="Status">
    <vt:lpwstr/>
  </property>
</Properties>
</file>