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21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21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21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21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4224" r:id="rId1"/>
  </p:sldMasterIdLst>
  <p:notesMasterIdLst>
    <p:notesMasterId r:id="rId2"/>
  </p:notesMasterIdLst>
  <p:sldIdLst>
    <p:sldId id="256" r:id="rId3"/>
    <p:sldId id="361" r:id="rId4"/>
    <p:sldId id="257" r:id="rId5"/>
    <p:sldId id="258" r:id="rId6"/>
    <p:sldId id="260" r:id="rId7"/>
    <p:sldId id="321" r:id="rId8"/>
    <p:sldId id="384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393" r:id="rId17"/>
    <p:sldId id="312" r:id="rId18"/>
    <p:sldId id="362" r:id="rId19"/>
    <p:sldId id="411" r:id="rId20"/>
    <p:sldId id="322" r:id="rId21"/>
    <p:sldId id="365" r:id="rId22"/>
    <p:sldId id="366" r:id="rId23"/>
    <p:sldId id="364" r:id="rId24"/>
    <p:sldId id="412" r:id="rId25"/>
    <p:sldId id="413" r:id="rId26"/>
    <p:sldId id="432" r:id="rId27"/>
    <p:sldId id="433" r:id="rId28"/>
    <p:sldId id="414" r:id="rId29"/>
    <p:sldId id="434" r:id="rId30"/>
    <p:sldId id="336" r:id="rId31"/>
    <p:sldId id="299" r:id="rId32"/>
    <p:sldId id="300" r:id="rId33"/>
    <p:sldId id="416" r:id="rId34"/>
    <p:sldId id="417" r:id="rId35"/>
    <p:sldId id="418" r:id="rId36"/>
    <p:sldId id="419" r:id="rId37"/>
    <p:sldId id="425" r:id="rId38"/>
    <p:sldId id="315" r:id="rId39"/>
    <p:sldId id="428" r:id="rId40"/>
    <p:sldId id="429" r:id="rId41"/>
    <p:sldId id="430" r:id="rId42"/>
    <p:sldId id="426" r:id="rId43"/>
    <p:sldId id="427" r:id="rId44"/>
    <p:sldId id="415" r:id="rId45"/>
    <p:sldId id="420" r:id="rId46"/>
    <p:sldId id="421" r:id="rId47"/>
    <p:sldId id="422" r:id="rId48"/>
    <p:sldId id="423" r:id="rId49"/>
    <p:sldId id="424" r:id="rId50"/>
    <p:sldId id="401" r:id="rId51"/>
    <p:sldId id="358" r:id="rId52"/>
    <p:sldId id="309" r:id="rId53"/>
    <p:sldId id="310" r:id="rId54"/>
    <p:sldId id="311" r:id="rId55"/>
    <p:sldId id="319" r:id="rId56"/>
  </p:sldIdLst>
  <p:sldSz cx="9144000" cy="6858000" type="screen4x3"/>
  <p:notesSz cx="6735763" cy="9866313"/>
  <p:custDataLst>
    <p:tags r:id="rId5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99"/>
    <a:srgbClr val="E4BBE7"/>
    <a:srgbClr val="CFB9E9"/>
    <a:srgbClr val="CC99FF"/>
    <a:srgbClr val="F5CFE7"/>
    <a:srgbClr val="0000FF"/>
    <a:srgbClr val="FFFFCC"/>
    <a:srgbClr val="EADEFA"/>
    <a:srgbClr val="D7C0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25" autoAdjust="0"/>
  </p:normalViewPr>
  <p:slideViewPr>
    <p:cSldViewPr>
      <p:cViewPr>
        <p:scale>
          <a:sx n="80" d="100"/>
          <a:sy n="80" d="100"/>
        </p:scale>
        <p:origin x="-1445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tags" Target="tags/tag1.xml" /><Relationship Id="rId58" Type="http://schemas.openxmlformats.org/officeDocument/2006/relationships/presProps" Target="presProps.xml" /><Relationship Id="rId59" Type="http://schemas.openxmlformats.org/officeDocument/2006/relationships/viewProps" Target="viewProps.xml" /><Relationship Id="rId6" Type="http://schemas.openxmlformats.org/officeDocument/2006/relationships/slide" Target="slides/slide4.xml" /><Relationship Id="rId60" Type="http://schemas.openxmlformats.org/officeDocument/2006/relationships/theme" Target="theme/theme1.xml" /><Relationship Id="rId61" Type="http://schemas.openxmlformats.org/officeDocument/2006/relationships/tableStyles" Target="tableStyles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chartUserShapes" Target="../drawings/drawing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1;&#1102;&#1076;&#1078;&#1077;&#1090;%20&#1076;&#1083;&#1103;%20&#1075;&#1088;&#1072;&#1078;&#1076;&#1072;&#1085;\2015%20&#1041;&#1102;&#1076;&#1078;&#1077;&#1090;%20&#1076;&#1083;&#1103;%20&#1075;&#1088;&#1072;&#1078;&#1076;&#1072;&#1085;.%20&#1054;&#1090;&#1095;&#1077;&#1090;\&#1044;&#1080;&#1072;&#1075;&#1088;&#1072;&#1084;.&#1075;&#1086;&#1076;%202015.xls" TargetMode="External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chartUserShapes" Target="../drawings/drawing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openxmlformats.org/officeDocument/2006/relationships/chartUserShapes" Target="../drawings/drawing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openxmlformats.org/officeDocument/2006/relationships/chartUserShapes" Target="../drawings/drawing4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openxmlformats.org/officeDocument/2006/relationships/chartUserShapes" Target="../drawings/drawing5.xml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plotArea>
      <c:layout>
        <c:manualLayout>
          <c:layoutTarget val="inner"/>
          <c:xMode val="edge"/>
          <c:yMode val="edge"/>
          <c:x val="0.16708098351955414"/>
          <c:y val="0.032146204262971878"/>
          <c:w val="0.62915599346160889"/>
          <c:h val="0.86702764034271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0.026088908314704895"/>
                  <c:y val="-0.4716488718986511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830 324,9</a:t>
                    </a:r>
                    <a:endParaRPr lang="en-US"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bg1"/>
                      </a:solidFill>
                    </a:defRPr>
                  </a:pPr>
                  <a:endParaRPr smtId="4294967295">
                    <a:solidFill>
                      <a:schemeClr val="bg1"/>
                    </a:solidFill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33659279346466064"/>
                  <c:y val="-0.4373558759689331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747 993,3</a:t>
                    </a:r>
                    <a:endParaRPr lang="en-US" smtClean="0"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bg1"/>
                      </a:solidFill>
                    </a:defRPr>
                  </a:pPr>
                  <a:endParaRPr smtId="4294967295">
                    <a:solidFill>
                      <a:schemeClr val="bg1"/>
                    </a:solidFill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b="1" smtId="4294967295">
                    <a:solidFill>
                      <a:schemeClr val="bg1"/>
                    </a:solidFill>
                  </a:defRPr>
                </a:pPr>
                <a:endParaRPr b="1" smtId="4294967295">
                  <a:solidFill>
                    <a:schemeClr val="bg1"/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744954.1</c:v>
                </c:pt>
                <c:pt idx="1">
                  <c:v>660973.6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85370.8</c:v>
                </c:pt>
                <c:pt idx="1">
                  <c:v>87019.7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146753024"/>
        <c:axId val="146754560"/>
        <c:axId val="0"/>
      </c:bar3DChart>
      <c:catAx>
        <c:axId val="146753024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/>
          <a:p>
            <a:pPr>
              <a:defRPr b="1" smtId="4294967295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pPr>
            <a:endParaRPr b="1" smtId="4294967295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c:txPr>
        <c:crossAx val="146754560"/>
        <c:crosses val="autoZero"/>
        <c:auto val="0"/>
        <c:lblAlgn val="ctr"/>
        <c:lblOffset/>
        <c:noMultiLvlLbl val="0"/>
      </c:catAx>
      <c:valAx>
        <c:axId val="146754560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spPr>
          <a:ln>
            <a:solidFill>
              <a:schemeClr val="bg2">
                <a:lumMod val="60000"/>
                <a:lumOff val="40000"/>
              </a:schemeClr>
            </a:solidFill>
          </a:ln>
        </c:spPr>
        <c:txPr>
          <a:bodyPr/>
          <a:p>
            <a:pPr>
              <a:defRPr b="1" smtId="4294967295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defRPr>
            </a:pPr>
            <a:endParaRPr b="1" smtId="4294967295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c:txPr>
        <c:crossAx val="146753024"/>
        <c:crosses val="autoZero"/>
        <c:crossBetween val="between"/>
      </c:valAx>
    </c:plotArea>
    <c:legend>
      <c:legendPos/>
      <c:legendEntry>
        <c:idx val="0"/>
        <c:txPr>
          <a:bodyPr/>
          <a:p>
            <a:pPr>
              <a:defRPr sz="1800" b="1" smtId="4294967295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defRPr>
            </a:pPr>
            <a:endParaRPr sz="1800" b="1" smtId="4294967295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c:txPr>
      </c:legendEntry>
      <c:legendEntry>
        <c:idx val="1"/>
        <c:txPr>
          <a:bodyPr/>
          <a:p>
            <a:pPr>
              <a:defRPr sz="1800" b="1" smtId="4294967295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defRPr>
            </a:pPr>
            <a:endParaRPr sz="1800" b="1" smtId="4294967295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c:txPr>
      </c:legendEntry>
      <c:layout>
        <c:manualLayout>
          <c:xMode val="edge"/>
          <c:yMode val="edge"/>
          <c:x val="0.78654664754867554"/>
          <c:y val="0.12329989671707153"/>
          <c:w val="0.21306483447551727"/>
          <c:h val="0.19208367168903351"/>
        </c:manualLayout>
      </c:layout>
      <c:overlay val="0"/>
      <c:txPr>
        <a:bodyPr/>
        <a:p>
          <a:pPr>
            <a:defRPr sz="1800" b="1" smtId="4294967295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defRPr>
          </a:pPr>
          <a:endParaRPr sz="1800" b="1" smtId="4294967295">
            <a:ln>
              <a:solidFill>
                <a:schemeClr val="accent2">
                  <a:lumMod val="75000"/>
                </a:schemeClr>
              </a:solidFill>
            </a:ln>
            <a:solidFill>
              <a:schemeClr val="accent2">
                <a:lumMod val="75000"/>
              </a:schemeClr>
            </a:solidFill>
          </a:endParaRPr>
        </a:p>
      </c:txPr>
    </c:legend>
    <c:plotVisOnly val="1"/>
    <c:dispBlanksAs val="gap"/>
    <c:showDLblsOverMax val="1"/>
  </c:chart>
  <c:txPr>
    <a:bodyPr/>
    <a:p>
      <a:pPr>
        <a:defRPr sz="1800" smtId="4294967295">
          <a:latin typeface="Times New Roman" pitchFamily="18" charset="0"/>
          <a:cs typeface="Times New Roman" pitchFamily="18" charset="0"/>
        </a:defRPr>
      </a:pPr>
      <a:endParaRPr sz="1800" smtId="4294967295">
        <a:latin typeface="Times New Roman" pitchFamily="18" charset="0"/>
        <a:cs typeface="Times New Roman" pitchFamily="18" charset="0"/>
      </a:endParaRPr>
    </a:p>
  </c:txPr>
  <c:externalData r:id="rId1"/>
  <c:userShapes r:id="rId2"/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152098596096039"/>
          <c:y val="0.044647816568613052"/>
          <c:w val="0.93071204423904419"/>
          <c:h val="0.90934216976165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012081535533070564"/>
                  <c:y val="0.02233689092099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200" b="1" smtId="4294967295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sz="1200" b="1" smtId="4294967295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31056.6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23749638348817825"/>
                  <c:y val="-0.01148785371333360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b="1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400"/>
                      <a:t>7 718,2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200" b="1" smtId="4294967295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sz="1200" b="1" smtId="4294967295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17718.2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-25"/>
        <c:axId val="147289600"/>
        <c:axId val="147291136"/>
      </c:barChart>
      <c:catAx>
        <c:axId val="147289600"/>
        <c:scaling>
          <c:orientation/>
        </c:scaling>
        <c:delete val="1"/>
        <c:axPos val="b"/>
        <c:numFmt formatCode="General" sourceLinked="0"/>
        <c:majorTickMark val="none"/>
        <c:minorTickMark val="none"/>
        <c:tickLblPos val="none"/>
        <c:crossAx val="147291136"/>
        <c:auto val="0"/>
        <c:lblAlgn val="ctr"/>
        <c:lblOffset/>
        <c:noMultiLvlLbl val="0"/>
      </c:catAx>
      <c:valAx>
        <c:axId val="147291136"/>
        <c:scaling>
          <c:orientation/>
        </c:scaling>
        <c:delete val="1"/>
        <c:axPos val="l"/>
        <c:numFmt formatCode="#,##0.0" sourceLinked="1"/>
        <c:majorTickMark val="out"/>
        <c:minorTickMark val="none"/>
        <c:tickLblPos val="none"/>
        <c:crossAx val="147289600"/>
        <c:crossBetween val="between"/>
      </c:valAx>
    </c:plotArea>
    <c:legend>
      <c:legendPos val="t"/>
      <c:layout>
        <c:manualLayout>
          <c:xMode val="edge"/>
          <c:yMode val="edge"/>
          <c:x val="0.42168742418289185"/>
          <c:y val="0.038484316319227219"/>
          <c:w val="0.38761889934539795"/>
          <c:h val="0.16137652099132538"/>
        </c:manualLayout>
      </c:layout>
      <c:overlay val="0"/>
      <c:txPr>
        <a:bodyPr/>
        <a:p>
          <a:pPr>
            <a:defRPr b="1" smtId="4294967295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b="1" smtId="4294967295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:txPr>
    </c:legend>
    <c:plotVisOnly val="1"/>
    <c:dispBlanksAs val="gap"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100"/>
      <c:rAngAx val="0"/>
    </c:view3D>
    <c:plotArea>
      <c:layout>
        <c:manualLayout>
          <c:layoutTarget val="inner"/>
          <c:xMode val="edge"/>
          <c:yMode val="edge"/>
          <c:x val="0.0010581766255199909"/>
          <c:y val="0"/>
          <c:w val="0.97906911373138428"/>
          <c:h val="0.98680716753005981"/>
        </c:manualLayout>
      </c:layout>
      <c:pie3DChart>
        <c:varyColors val="1"/>
        <c:ser>
          <c:idx val="0"/>
          <c:order val="0"/>
          <c:spPr>
            <a:solidFill>
              <a:srgbClr val="00B050"/>
            </a:solidFill>
          </c:spPr>
          <c:explosion val="40"/>
          <c:dPt>
            <c:idx val="0"/>
            <c:invertIfNegative val="0"/>
            <c:spPr>
              <a:solidFill>
                <a:srgbClr val="CC99FF"/>
              </a:solidFill>
            </c:spPr>
          </c:dPt>
          <c:dPt>
            <c:idx val="1"/>
            <c:invertIfNegative val="0"/>
            <c:spPr>
              <a:solidFill>
                <a:srgbClr val="92D050"/>
              </a:solidFill>
            </c:spPr>
          </c:dPt>
          <c:dPt>
            <c:idx val="2"/>
            <c:invertIfNegative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568062216043472"/>
                  <c:y val="-0.2066443115472793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3200" b="1" i="0" u="none" strike="noStrike" kern="1200" cap="none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3200" b="1" i="0" u="none" strike="noStrike" kern="1200" cap="none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С</a:t>
                    </a:r>
                    <a:r>
                      <a:rPr lang="ru-RU" sz="1400" b="1" i="0" u="none" strike="noStrike" kern="1200" cap="none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обственные доходы </a:t>
                    </a:r>
                    <a:r>
                      <a:rPr lang="ru-RU" sz="1400" b="1" i="0" u="none" strike="noStrike" kern="1200" cap="none" spc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15,2</a:t>
                    </a:r>
                    <a:endParaRPr lang="ru-RU" sz="1400" b="1" i="0" u="none" strike="noStrike" kern="1200" cap="none" spc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9210321307182312"/>
                  <c:y val="-0.261382579803466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3200" b="1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Д</a:t>
                    </a:r>
                    <a:r>
                      <a:rPr lang="ru-RU" sz="1400" b="1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отация </a:t>
                    </a:r>
                  </a:p>
                  <a:p>
                    <a:pPr>
                      <a:defRPr/>
                    </a:pPr>
                    <a:r>
                      <a:rPr lang="ru-RU" sz="1400" b="1" cap="none" spc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7,0 %</a:t>
                    </a:r>
                    <a:endParaRPr lang="ru-RU" sz="1400" b="1" cap="none" spc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17799286544322968"/>
                  <c:y val="0.14408420026302338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3200" b="1" i="0" u="none" strike="noStrike" kern="1200" cap="none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3200" b="1" i="0" u="none" strike="noStrike" kern="1200" cap="none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Б</a:t>
                    </a:r>
                    <a:r>
                      <a:rPr lang="ru-RU" sz="1400" b="1" i="0" u="none" strike="noStrike" kern="1200" cap="none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езвозмездные поступления </a:t>
                    </a:r>
                    <a:r>
                      <a:rPr lang="ru-RU" sz="1400" b="1" i="0" u="none" strike="noStrike" kern="1200" cap="none" spc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77,8%</a:t>
                    </a:r>
                    <a:endParaRPr lang="ru-RU" sz="1400" b="1" i="0" u="none" strike="noStrike" kern="1200" cap="none" spc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3200" smtId="4294967295">
                    <a:solidFill>
                      <a:schemeClr val="bg1"/>
                    </a:solidFill>
                  </a:defRPr>
                </a:pPr>
                <a:endParaRPr sz="3200" smtId="4294967295">
                  <a:solidFill>
                    <a:schemeClr val="bg1"/>
                  </a:solidFill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'структ.с безвоз.'!$A$3:$A$5</c:f>
              <c:strCache>
                <c:ptCount val="3"/>
                <c:pt idx="0">
                  <c:v>Собственные доходы</c:v>
                </c:pt>
                <c:pt idx="1">
                  <c:v>Дотация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'структ.с безвоз.'!$B$3:$B$5</c:f>
              <c:numCache>
                <c:formatCode>0.0%</c:formatCode>
                <c:ptCount val="3"/>
                <c:pt idx="0">
                  <c:v>0.140417369064601</c:v>
                </c:pt>
                <c:pt idx="1">
                  <c:v>0.0689818610787853</c:v>
                </c:pt>
                <c:pt idx="2">
                  <c:v>0.790600769856601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Первоначальный</a:t>
            </a:r>
          </a:p>
          <a:p>
            <a:pPr>
              <a:defRPr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 района</a:t>
            </a:r>
            <a:endParaRPr lang="ru-RU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084706366062164"/>
          <c:y val="0"/>
        </c:manualLayout>
      </c:layout>
      <c:overlay val="0"/>
    </c:title>
    <c:autoTitleDeleted val="0"/>
    <c:view3D>
      <c:rotX val="75"/>
      <c:rotY/>
      <c:rAngAx val="0"/>
    </c:view3D>
    <c:plotArea>
      <c:layout>
        <c:manualLayout>
          <c:layoutTarget val="inner"/>
          <c:xMode val="edge"/>
          <c:yMode val="edge"/>
          <c:x val="0.043365281075239182"/>
          <c:y val="0.29062968492507935"/>
          <c:w val="0.83252984285354614"/>
          <c:h val="0.68283152580261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</c:v>
                </c:pt>
              </c:strCache>
            </c:strRef>
          </c:tx>
          <c:explosion val="42"/>
          <c:dPt>
            <c:idx val="0"/>
            <c:invertIfNegative val="0"/>
            <c:spPr>
              <a:solidFill>
                <a:srgbClr val="FFC000"/>
              </a:solidFill>
            </c:spPr>
          </c:dPt>
          <c:dPt>
            <c:idx val="1"/>
            <c:invertIfNegative val="0"/>
            <c:spPr>
              <a:solidFill>
                <a:srgbClr val="92D050"/>
              </a:solidFill>
            </c:spPr>
          </c:dPt>
          <c:dPt>
            <c:idx val="2"/>
            <c:invertIfNegative val="0"/>
            <c:spPr>
              <a:solidFill>
                <a:srgbClr val="FF33CC"/>
              </a:solidFill>
            </c:spPr>
          </c:dPt>
          <c:dLbls>
            <c:dLbl>
              <c:idx val="0"/>
              <c:layout>
                <c:manualLayout>
                  <c:x val="0.013503733091056347"/>
                  <c:y val="0.002319101011380553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Д</a:t>
                    </a:r>
                    <a:r>
                      <a:rPr lang="ru-RU"/>
                      <a:t>отация; </a:t>
                    </a:r>
                    <a:r>
                      <a:rPr lang="ru-RU" smtClean="0"/>
                      <a:t>382 951,3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200" smtId="4294967295"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  <a:solidFill>
                        <a:schemeClr val="tx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z="1200" smtId="4294967295"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18989989534020424"/>
                  <c:y val="-0.1699231415987014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С</a:t>
                    </a:r>
                    <a:r>
                      <a:rPr lang="ru-RU"/>
                      <a:t>убсидии; </a:t>
                    </a:r>
                    <a:endParaRPr lang="ru-RU" smtClean="0"/>
                  </a:p>
                  <a:p>
                    <a:pPr>
                      <a:defRPr sz="12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mtClean="0"/>
                      <a:t> 1 619 178,4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200" smtId="4294967295"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  <a:solidFill>
                        <a:schemeClr val="tx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z="1200" smtId="4294967295"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51780092716217041"/>
                  <c:y val="0.1114795506000518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smtClean="0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С</a:t>
                    </a:r>
                    <a:r>
                      <a:rPr lang="ru-RU" b="1" smtClean="0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убвенции; 2 687 124,9</a:t>
                    </a:r>
                    <a:endParaRPr lang="ru-RU" b="1"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200" smtId="4294967295"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  <a:solidFill>
                        <a:schemeClr val="tx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z="1200" smtId="4294967295"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9593084454536438"/>
                  <c:y val="0.02005024068057537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И</a:t>
                    </a:r>
                    <a:r>
                      <a:rPr lang="ru-RU"/>
                      <a:t>ные </a:t>
                    </a:r>
                    <a:r>
                      <a:rPr lang="ru-RU" smtClean="0"/>
                      <a:t> МБТ;</a:t>
                    </a:r>
                  </a:p>
                  <a:p>
                    <a:pPr>
                      <a:defRPr sz="12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mtClean="0"/>
                      <a:t> 134 838,3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200" smtId="4294967295"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  <a:solidFill>
                        <a:schemeClr val="tx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z="1200" smtId="4294967295"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200" b="1" smtId="4294967295"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sz="1200" b="1" smtId="4294967295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382951.3</c:v>
                </c:pt>
                <c:pt idx="1">
                  <c:v>1619178.4</c:v>
                </c:pt>
                <c:pt idx="2">
                  <c:v>2687124.9</c:v>
                </c:pt>
                <c:pt idx="3">
                  <c:v>134838.3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</a:p>
          <a:p>
            <a:pPr>
              <a:defRPr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района</a:t>
            </a:r>
          </a:p>
        </c:rich>
      </c:tx>
      <c:layout>
        <c:manualLayout>
          <c:xMode val="edge"/>
          <c:yMode val="edge"/>
          <c:x val="0.30278259515762329"/>
          <c:y val="0.015204248949885368"/>
        </c:manualLayout>
      </c:layout>
      <c:overlay val="0"/>
    </c:title>
    <c:autoTitleDeleted val="0"/>
    <c:view3D>
      <c:rotX val="75"/>
      <c:rotY/>
      <c:rAngAx val="0"/>
    </c:view3D>
    <c:plotArea>
      <c:layout>
        <c:manualLayout>
          <c:layoutTarget val="inner"/>
          <c:xMode val="edge"/>
          <c:yMode val="edge"/>
          <c:x val="0.017146706581115723"/>
          <c:y val="0.27512171864509583"/>
          <c:w val="0.87458270788192749"/>
          <c:h val="0.698041915893554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бюджета района</c:v>
                </c:pt>
              </c:strCache>
            </c:strRef>
          </c:tx>
          <c:explosion val="25"/>
          <c:dPt>
            <c:idx val="0"/>
            <c:invertIfNegative val="0"/>
            <c:spPr>
              <a:solidFill>
                <a:srgbClr val="FFC000"/>
              </a:solidFill>
            </c:spPr>
          </c:dPt>
          <c:dPt>
            <c:idx val="1"/>
            <c:invertIfNegative val="0"/>
            <c:spPr>
              <a:solidFill>
                <a:srgbClr val="92D050"/>
              </a:solidFill>
            </c:spPr>
          </c:dPt>
          <c:dPt>
            <c:idx val="2"/>
            <c:invertIfNegative val="0"/>
            <c:spPr>
              <a:solidFill>
                <a:srgbClr val="FF33CC"/>
              </a:solidFill>
            </c:spPr>
          </c:dPt>
          <c:dLbls>
            <c:dLbl>
              <c:idx val="0"/>
              <c:layout>
                <c:manualLayout>
                  <c:x val="0.0033849370665848255"/>
                  <c:y val="0.004187274258583784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Д</a:t>
                    </a:r>
                    <a:r>
                      <a:rPr lang="ru-RU"/>
                      <a:t>отация; </a:t>
                    </a:r>
                    <a:r>
                      <a:rPr lang="ru-RU" smtClean="0"/>
                      <a:t>382 951,3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200" smtId="4294967295"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  <a:solidFill>
                        <a:schemeClr val="tx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z="1200" smtId="4294967295"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028246364090591669"/>
                  <c:y val="-0.03986051306128501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С</a:t>
                    </a:r>
                    <a:r>
                      <a:rPr lang="ru-RU"/>
                      <a:t>убсидии; </a:t>
                    </a:r>
                    <a:endParaRPr lang="ru-RU" smtClean="0"/>
                  </a:p>
                  <a:p>
                    <a:pPr>
                      <a:defRPr sz="12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mtClean="0"/>
                      <a:t>1 383 639,7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200" smtId="4294967295"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  <a:solidFill>
                        <a:schemeClr val="tx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z="1200" smtId="4294967295"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57110112905502319"/>
                  <c:y val="0.09409176558256149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С</a:t>
                    </a:r>
                    <a:r>
                      <a:rPr lang="ru-RU"/>
                      <a:t>убвенции; </a:t>
                    </a:r>
                    <a:r>
                      <a:rPr lang="ru-RU" smtClean="0"/>
                      <a:t>2 745 463,8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200" smtId="4294967295"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  <a:solidFill>
                        <a:schemeClr val="tx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z="1200" smtId="4294967295"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1008598729968071"/>
                  <c:y val="0.01551173161715269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mtClean="0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И</a:t>
                    </a:r>
                    <a:r>
                      <a:rPr lang="ru-RU" smtClean="0"/>
                      <a:t>ные МБТ;</a:t>
                    </a:r>
                  </a:p>
                  <a:p>
                    <a:pPr>
                      <a:defRPr sz="12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mtClean="0"/>
                      <a:t>132 253,5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200" smtId="4294967295"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  <a:solidFill>
                        <a:schemeClr val="tx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z="1200" smtId="4294967295"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200" b="1" smtId="4294967295"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sz="1200" b="1" smtId="4294967295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382951.3</c:v>
                </c:pt>
                <c:pt idx="1">
                  <c:v>1383639.7</c:v>
                </c:pt>
                <c:pt idx="2">
                  <c:v>2745463.8</c:v>
                </c:pt>
                <c:pt idx="3">
                  <c:v>132253.5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/>
      <c:rAngAx val="0"/>
    </c:view3D>
    <c:plotArea>
      <c:layout>
        <c:manualLayout>
          <c:layoutTarget val="inner"/>
          <c:xMode val="edge"/>
          <c:yMode val="edge"/>
          <c:x val="0.019912661984562874"/>
          <c:y val="0.38219437003135681"/>
          <c:w val="0.596634566783905"/>
          <c:h val="0.5659086704254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invertIfNegative val="0"/>
            <c:spPr>
              <a:solidFill>
                <a:srgbClr val="92D050"/>
              </a:solidFill>
            </c:spPr>
          </c:dPt>
          <c:dPt>
            <c:idx val="2"/>
            <c:invertIfNegative val="0"/>
            <c:spPr>
              <a:solidFill>
                <a:srgbClr val="FFFF99"/>
              </a:solidFill>
            </c:spPr>
          </c:dPt>
          <c:dPt>
            <c:idx val="4"/>
            <c:invertIfNegative val="0"/>
            <c:spPr>
              <a:solidFill>
                <a:srgbClr val="FF0000"/>
              </a:solidFill>
            </c:spPr>
          </c:dPt>
          <c:dPt>
            <c:idx val="5"/>
            <c:invertIfNegative val="0"/>
            <c:spPr>
              <a:solidFill>
                <a:srgbClr val="FF33CC"/>
              </a:solidFill>
            </c:spPr>
          </c:dPt>
          <c:dPt>
            <c:idx val="6"/>
            <c:invertIfNegative val="0"/>
            <c:spPr>
              <a:solidFill>
                <a:srgbClr val="00B050"/>
              </a:solidFill>
            </c:spPr>
          </c:dPt>
          <c:dPt>
            <c:idx val="8"/>
            <c:invertIfNegative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027740849182009697"/>
                  <c:y val="-0.0091023184359073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layout>
                <c:manualLayout>
                  <c:x val="-0.0032798643223941326"/>
                  <c:y val="-0.004428670741617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layout>
                <c:manualLayout>
                  <c:x val="0.00074198102811351418"/>
                  <c:y val="0.000993376597762107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layout>
                <c:manualLayout>
                  <c:x val="-0.022840365767478943"/>
                  <c:y val="-0.00980823114514350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4"/>
              <c:layout>
                <c:manualLayout>
                  <c:x val="-0.0034285406582057476"/>
                  <c:y val="0.04203637689352035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5"/>
              <c:layout>
                <c:manualLayout>
                  <c:x val="-0.0110885975882411"/>
                  <c:y val="-0.00640100287273526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6"/>
              <c:layout>
                <c:manualLayout>
                  <c:x val="0.033717658370733261"/>
                  <c:y val="0.0277056843042373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7"/>
              <c:layout>
                <c:manualLayout>
                  <c:x val="0.0013625937281176448"/>
                  <c:y val="-0.09229793399572372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8"/>
              <c:layout>
                <c:manualLayout>
                  <c:x val="0.040108110755681992"/>
                  <c:y val="-0.0461535118520259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9"/>
              <c:layout>
                <c:manualLayout>
                  <c:x val="1.9488963516778313E-05"/>
                  <c:y val="-0.001498722471296787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0"/>
              <c:layout>
                <c:manualLayout>
                  <c:x val="0.041918661445379257"/>
                  <c:y val="-0.00897277519106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numFmt formatCode="0.0%" sourceLinked="0"/>
            <c:txPr>
              <a:bodyPr/>
              <a:p>
                <a:pPr>
                  <a:defRPr b="1" smtId="4294967295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b="1" smtId="4294967295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                                    266 222,3 тыс. рублей</c:v>
                </c:pt>
                <c:pt idx="1">
                  <c:v>НАЦИОНАЛЬНАЯ БЕЗОПАСНОСТЬ И ПРАВООХРАНИТЕЛЬНАЯ ДЕЯТЕЛЬНОСТЬ                                             31 258,2 тыс. рублей</c:v>
                </c:pt>
                <c:pt idx="2">
                  <c:v>НАЦИОНАЛЬНАЯ ЭКОНОМИКА  338 971,6 тыс. рублей</c:v>
                </c:pt>
                <c:pt idx="3">
                  <c:v>ЖИЛИЩНО-КОММУНАЛЬНОЕ ХОЗЯЙСТВО                                                   421 553,0 тыс. рублей</c:v>
                </c:pt>
                <c:pt idx="4">
                  <c:v>ОХРАНА ОКРУЖАЮЩЕЙ СРЕДЫ 9 247,2 тыс. рублей</c:v>
                </c:pt>
                <c:pt idx="5">
                  <c:v>ОБРАЗОВАНИЕ 2 544 666,2 тыс. рублей</c:v>
                </c:pt>
                <c:pt idx="6">
                  <c:v>КУЛЬТУРА, КИНЕМАТОГРАФИЯ 140 218,7 тыс. рублей</c:v>
                </c:pt>
                <c:pt idx="7">
                  <c:v>ЗДРАВООХРАНЕНИЕ 6 158,7 тыс. рублей</c:v>
                </c:pt>
                <c:pt idx="8">
                  <c:v>СОЦИАЛЬНАЯ ПОЛИТИКА  1 475 730,5 тыс. рублей</c:v>
                </c:pt>
                <c:pt idx="9">
                  <c:v>ФИЗИЧЕСКАЯ КУЛЬТУРА И СПОРТ 23 564,1 тыс. рублей</c:v>
                </c:pt>
                <c:pt idx="10">
                  <c:v>МЕЖБЮДЖЕТНЫЕ ТРАНСФЕРТЫ ОБЩЕГО ХАРАКТЕРА БЮДЖЕТАМ БЮДЖЕТНОЙ СИСТЕМЫ РОССИЙСКОЙ ФЕДЕРАЦИИ  210 015,9 тыс. рублей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266222.3</c:v>
                </c:pt>
                <c:pt idx="1">
                  <c:v>31258.2</c:v>
                </c:pt>
                <c:pt idx="2">
                  <c:v>338971.6</c:v>
                </c:pt>
                <c:pt idx="3">
                  <c:v>421553</c:v>
                </c:pt>
                <c:pt idx="4">
                  <c:v>9247.2</c:v>
                </c:pt>
                <c:pt idx="5">
                  <c:v>2544666.2</c:v>
                </c:pt>
                <c:pt idx="6">
                  <c:v>140218.7</c:v>
                </c:pt>
                <c:pt idx="7">
                  <c:v>6158.7</c:v>
                </c:pt>
                <c:pt idx="8">
                  <c:v>1475730.5</c:v>
                </c:pt>
                <c:pt idx="9">
                  <c:v>23564.1</c:v>
                </c:pt>
                <c:pt idx="10">
                  <c:v>210015.9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0.58721524477005"/>
          <c:y val="0.011565905995666981"/>
          <c:w val="0.39450448751449585"/>
          <c:h val="0.91913378238677979"/>
        </c:manualLayout>
      </c:layout>
      <c:overlay val="0"/>
      <c:txPr>
        <a:bodyPr/>
        <a:p>
          <a:pPr>
            <a:defRPr sz="900" b="1" smtId="4294967295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sz="900" b="1" smtId="4294967295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0956399440765381"/>
          <c:y val="0.14853218197822571"/>
          <c:w val="0.46321219205856323"/>
          <c:h val="0.767619013786315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invertIfNegative val="0"/>
            <c:spPr>
              <a:solidFill>
                <a:srgbClr val="FF33CC"/>
              </a:solidFill>
            </c:spPr>
          </c:dPt>
          <c:dPt>
            <c:idx val="1"/>
            <c:invertIfNegative val="0"/>
            <c:explosion val="29"/>
            <c:spPr>
              <a:solidFill>
                <a:srgbClr val="FFFF00"/>
              </a:solidFill>
            </c:spPr>
          </c:dPt>
          <c:dPt>
            <c:idx val="2"/>
            <c:invertIfNegative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3"/>
            <c:invertIfNegative val="0"/>
            <c:spPr>
              <a:solidFill>
                <a:srgbClr val="FFC000"/>
              </a:solidFill>
            </c:spPr>
          </c:dPt>
          <c:dPt>
            <c:idx val="4"/>
            <c:invertIfNegative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09134993702173233"/>
                  <c:y val="0.170951977372169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 </a:t>
                    </a:r>
                    <a:r>
                      <a:rPr lang="en-US" smtClean="0"/>
                      <a:t>2</a:t>
                    </a:r>
                    <a:r>
                      <a:rPr lang="ru-RU" smtClean="0"/>
                      <a:t> 544 666,2</a:t>
                    </a:r>
                    <a:endParaRPr lang="en-US"/>
                  </a:p>
                </c:rich>
              </c:tx>
              <c:txPr>
                <a:bodyPr/>
                <a:p>
                  <a:pPr>
                    <a:defRPr smtId="4294967295">
                      <a:solidFill>
                        <a:schemeClr val="accent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mtId="4294967295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11040838062763214"/>
                  <c:y val="0.001725833048112690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 1 475 730,5</a:t>
                    </a:r>
                    <a:endParaRPr lang="en-US"/>
                  </a:p>
                </c:rich>
              </c:tx>
              <c:txPr>
                <a:bodyPr/>
                <a:p>
                  <a:pPr>
                    <a:defRPr smtId="4294967295">
                      <a:solidFill>
                        <a:schemeClr val="accent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mtId="4294967295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046258522197604179"/>
                  <c:y val="-0.02024746127426624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 6 158,7</a:t>
                    </a:r>
                    <a:endParaRPr lang="en-US"/>
                  </a:p>
                </c:rich>
              </c:tx>
              <c:txPr>
                <a:bodyPr/>
                <a:p>
                  <a:pPr>
                    <a:defRPr smtId="4294967295">
                      <a:solidFill>
                        <a:schemeClr val="accent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mtId="4294967295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32552395015954971"/>
                  <c:y val="-0.1207911446690559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 140 218,7</a:t>
                    </a:r>
                    <a:endParaRPr lang="en-US"/>
                  </a:p>
                </c:rich>
              </c:tx>
              <c:txPr>
                <a:bodyPr/>
                <a:p>
                  <a:pPr>
                    <a:defRPr smtId="4294967295">
                      <a:solidFill>
                        <a:schemeClr val="accent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mtId="4294967295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51289040595293045"/>
                  <c:y val="0.01542327739298343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23 564,1</a:t>
                    </a:r>
                    <a:endParaRPr lang="en-US"/>
                  </a:p>
                </c:rich>
              </c:tx>
              <c:txPr>
                <a:bodyPr/>
                <a:p>
                  <a:pPr>
                    <a:defRPr smtId="4294967295">
                      <a:solidFill>
                        <a:schemeClr val="accent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mtId="4294967295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b="1" smtId="4294967295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b="1" smtId="4294967295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Лист1!$A$2:$A$6</c:f>
              <c:strCache>
                <c:ptCount val="5"/>
                <c:pt idx="0">
                  <c:v>Образование 60,7%                                                                                                                                                                                                                        </c:v>
                </c:pt>
                <c:pt idx="1">
                  <c:v>Социальная политика 3,3%                                                                                                                     </c:v>
                </c:pt>
                <c:pt idx="2">
                  <c:v>Здравоохранение 0,2%                                                                                                                                  </c:v>
                </c:pt>
                <c:pt idx="3">
                  <c:v>Культура, кинематография 35,2%                                                                                                                                          </c:v>
                </c:pt>
                <c:pt idx="4">
                  <c:v>Физическая культура и спорт 0,6%                                                                                                                               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2544666.2</c:v>
                </c:pt>
                <c:pt idx="1">
                  <c:v>140218.7</c:v>
                </c:pt>
                <c:pt idx="2">
                  <c:v>6158.7</c:v>
                </c:pt>
                <c:pt idx="3">
                  <c:v>1475730.5</c:v>
                </c:pt>
                <c:pt idx="4">
                  <c:v>23564.1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layout>
        <c:manualLayout>
          <c:xMode val="edge"/>
          <c:yMode val="edge"/>
          <c:x val="0.616068959236145"/>
          <c:y val="0.1364564448595047"/>
          <c:w val="0.36802887916564941"/>
          <c:h val="0.76062661409378052"/>
        </c:manualLayout>
      </c:layout>
      <c:overlay val="0"/>
      <c:txPr>
        <a:bodyPr/>
        <a:p>
          <a:pPr>
            <a:defRPr sz="1400" b="1" smtId="4294967295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sz="1400" b="1" smtId="4294967295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/>
      <c:rAngAx val="0"/>
    </c:view3D>
    <c:plotArea>
      <c:layout>
        <c:manualLayout>
          <c:layoutTarget val="inner"/>
          <c:xMode val="edge"/>
          <c:yMode val="edge"/>
          <c:x val="0.017963539808988571"/>
          <c:y val="0.1748959869146347"/>
          <c:w val="0.98081773519515991"/>
          <c:h val="0.53768771886825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invertIfNegative val="0"/>
            <c:spPr>
              <a:solidFill>
                <a:srgbClr val="CC99FF"/>
              </a:solidFill>
            </c:spPr>
          </c:dPt>
          <c:dPt>
            <c:idx val="1"/>
            <c:invertIfNegative val="0"/>
            <c:spPr>
              <a:solidFill>
                <a:srgbClr val="FFFF99"/>
              </a:solidFill>
            </c:spPr>
          </c:dPt>
          <c:dPt>
            <c:idx val="2"/>
            <c:invertIfNegative val="0"/>
            <c:spPr>
              <a:solidFill>
                <a:schemeClr val="tx1">
                  <a:lumMod val="75000"/>
                </a:schemeClr>
              </a:solidFill>
            </c:spPr>
          </c:dPt>
          <c:dPt>
            <c:idx val="3"/>
            <c:invertIfNegative val="0"/>
            <c:spPr>
              <a:solidFill>
                <a:srgbClr val="92D05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smtClean="0">
                        <a:solidFill>
                          <a:schemeClr val="accent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099,5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smtClean="0">
                        <a:solidFill>
                          <a:schemeClr val="accent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smtClean="0"/>
                      <a:t>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107,4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smtClean="0">
                        <a:solidFill>
                          <a:schemeClr val="accent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49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882,1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smtClean="0">
                        <a:solidFill>
                          <a:schemeClr val="accent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295,5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b="1" smtId="4294967295">
                    <a:solidFill>
                      <a:schemeClr val="accent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b="1" smtId="4294967295">
                  <a:solidFill>
                    <a:schemeClr val="accent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Лист1!$A$2:$A$5</c:f>
              <c:strCache>
                <c:ptCount val="4"/>
                <c:pt idx="0">
                  <c:v>Остаток дорожного фонда на 01.01.2025</c:v>
                </c:pt>
                <c:pt idx="1">
                  <c:v>Акцизы</c:v>
                </c:pt>
                <c:pt idx="2">
                  <c:v>Транспортный налог</c:v>
                </c:pt>
                <c:pt idx="3">
                  <c:v>Субсидии за счет средств областного бюджета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13295.5</c:v>
                </c:pt>
                <c:pt idx="1">
                  <c:v>51099.5</c:v>
                </c:pt>
                <c:pt idx="2">
                  <c:v>30107.4</c:v>
                </c:pt>
                <c:pt idx="3">
                  <c:v>149882.1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9631654024124146"/>
          <c:w val="0.65680819749832153"/>
          <c:h val="0.30368345975875854"/>
        </c:manualLayout>
      </c:layout>
      <c:overlay val="0"/>
      <c:txPr>
        <a:bodyPr/>
        <a:p>
          <a:pPr>
            <a:defRPr b="1" smtId="4294967295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b="1" smtId="4294967295">
            <a:solidFill>
              <a:schemeClr val="accent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6828210949897766"/>
          <c:y val="0.0249694474041461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4736510813236237"/>
          <c:w val="0.733900785446167"/>
          <c:h val="0.6066913008689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</c:spPr>
          <c:explosion val="25"/>
          <c:dPt>
            <c:idx val="0"/>
            <c:invertIfNegative val="0"/>
            <c:spPr>
              <a:solidFill>
                <a:srgbClr val="FF33CC"/>
              </a:solidFill>
            </c:spPr>
          </c:dPt>
          <c:dPt>
            <c:idx val="1"/>
            <c:invertIfNegative val="0"/>
            <c:spPr>
              <a:solidFill>
                <a:srgbClr val="FFFF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744954.1</c:v>
                </c:pt>
                <c:pt idx="1">
                  <c:v>85370.8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layout>
        <c:manualLayout>
          <c:xMode val="edge"/>
          <c:yMode val="edge"/>
          <c:x val="0.44813349843025208"/>
          <c:y val="0.11431502550840378"/>
          <c:w val="0.54210531711578369"/>
          <c:h val="0.10506629198789597"/>
        </c:manualLayout>
      </c:layout>
      <c:overlay val="0"/>
      <c:txPr>
        <a:bodyPr/>
        <a:p>
          <a:pPr>
            <a:defRPr b="1" smtId="4294967295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b="1" smtId="4294967295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600" smtId="4294967295"/>
      </a:pPr>
      <a:endParaRPr sz="1600" smtId="4294967295"/>
    </a:p>
  </c:txPr>
  <c:externalData r:id="rId1"/>
  <c:userShapes r:id="rId2"/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6828210949897766"/>
          <c:y val="0.0249694474041461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079227304086089134"/>
          <c:y val="0.14736510813236237"/>
          <c:w val="0.733900785446167"/>
          <c:h val="0.6066913008689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invertIfNegative val="0"/>
            <c:spPr>
              <a:solidFill>
                <a:srgbClr val="FFC000"/>
              </a:solidFill>
            </c:spPr>
          </c:dPt>
          <c:dPt>
            <c:idx val="1"/>
            <c:invertIfNegative val="0"/>
            <c:spPr>
              <a:solidFill>
                <a:srgbClr val="92D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744954.1</c:v>
                </c:pt>
                <c:pt idx="1">
                  <c:v>85370.8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layout>
        <c:manualLayout>
          <c:xMode val="edge"/>
          <c:yMode val="edge"/>
          <c:x val="0.40562555193901062"/>
          <c:y val="0.10671160370111465"/>
          <c:w val="0.57019460201263428"/>
          <c:h val="0.10506629198789597"/>
        </c:manualLayout>
      </c:layout>
      <c:overlay val="0"/>
      <c:txPr>
        <a:bodyPr/>
        <a:p>
          <a:pPr>
            <a:defRPr b="1" smtId="4294967295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b="1" smtId="4294967295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1"/>
  </c:chart>
  <c:txPr>
    <a:bodyPr/>
    <a:p>
      <a:pPr>
        <a:defRPr sz="1600" smtId="4294967295"/>
      </a:pPr>
      <a:endParaRPr sz="1600" smtId="4294967295"/>
    </a:p>
  </c:txPr>
  <c:externalData r:id="rId1"/>
  <c:userShapes r:id="rId2"/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/>
      <c:rAngAx val="0"/>
      <c:perspective val="0"/>
    </c:view3D>
    <c:plotArea>
      <c:layout>
        <c:manualLayout>
          <c:layoutTarget val="inner"/>
          <c:xMode val="edge"/>
          <c:yMode val="edge"/>
          <c:x val="0"/>
          <c:y val="0.023245874792337418"/>
          <c:w val="1"/>
          <c:h val="0.97675406932830811"/>
        </c:manualLayout>
      </c:layout>
      <c:pie3DChart>
        <c:varyColors val="1"/>
        <c:ser>
          <c:idx val="0"/>
          <c:order val="0"/>
          <c:explosion val="51"/>
          <c:dPt>
            <c:idx val="0"/>
            <c:invertIfNegative val="0"/>
            <c:spPr>
              <a:solidFill>
                <a:srgbClr val="FF0000"/>
              </a:solidFill>
            </c:spPr>
          </c:dPt>
          <c:dPt>
            <c:idx val="1"/>
            <c:invertIfNegative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21473908424377441"/>
                  <c:y val="-0.21496900916099548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НДФЛ  </a:t>
                    </a:r>
                    <a:r>
                      <a:rPr lang="ru-RU" sz="1400" b="1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66,</a:t>
                    </a:r>
                    <a:r>
                      <a:rPr lang="en-US" sz="1400" b="1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</a:t>
                    </a:r>
                    <a:r>
                      <a:rPr lang="ru-RU" sz="1400" b="1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%</a:t>
                    </a:r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noFill/>
                <a:ln w="55000" cap="flat" cmpd="thickThin" algn="ctr">
                  <a:noFill/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13692192733287811"/>
                  <c:y val="0.14051894843578339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И</a:t>
                    </a:r>
                    <a:r>
                      <a: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ные источники </a:t>
                    </a:r>
                    <a:r>
                      <a:rPr lang="en-US" sz="1200" b="1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33.9</a:t>
                    </a:r>
                    <a:r>
                      <a:rPr lang="ru-RU" sz="1200" b="1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%</a:t>
                    </a:r>
                    <a:endParaRPr lang="ru-RU" sz="1200" b="1">
                      <a:solidFill>
                        <a:schemeClr val="bg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noFill/>
                <a:ln w="55000" cap="flat" cmpd="thickThin" algn="ctr">
                  <a:noFill/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b="1" i="0" u="none" strike="noStrike" baseline="0" smtId="4294967295">
                    <a:solidFill>
                      <a:srgbClr val="0000FF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sz="1400" b="1" i="0" u="none" strike="noStrike" baseline="0" smtId="4294967295">
                  <a:solidFill>
                    <a:srgbClr val="0000FF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/>
          </c:dLbls>
          <c:cat>
            <c:strRef>
              <c:f>'уд.вес ндфл 2016'!$A$2:$A$3</c:f>
              <c:strCache>
                <c:ptCount val="2"/>
                <c:pt idx="0">
                  <c:v>НДФЛ </c:v>
                </c:pt>
                <c:pt idx="1">
                  <c:v>Иные доходы</c:v>
                </c:pt>
              </c:strCache>
            </c:strRef>
          </c:cat>
          <c:val>
            <c:numRef>
              <c:f>'уд.вес ндфл 2016'!$C$2:$C$3</c:f>
              <c:numCache>
                <c:formatCode>0.0</c:formatCode>
                <c:ptCount val="2"/>
                <c:pt idx="0">
                  <c:v>74.1051677640543</c:v>
                </c:pt>
                <c:pt idx="1">
                  <c:v>25.894832235945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/>
    <c:showDLblsOverMax val="1"/>
  </c:chart>
  <c:txPr>
    <a:bodyPr/>
    <a:p>
      <a:pPr>
        <a:defRPr sz="1000" b="0" i="0" u="none" strike="noStrike" baseline="0" smtId="4294967295">
          <a:solidFill>
            <a:srgbClr val="000000"/>
          </a:solidFill>
          <a:latin typeface="Calibri"/>
          <a:ea typeface="Calibri"/>
          <a:cs typeface="Calibri"/>
        </a:defRPr>
      </a:pPr>
      <a:endParaRPr sz="1000" b="0" i="0" u="none" strike="noStrike" baseline="0" smtId="4294967295">
        <a:solidFill>
          <a:srgbClr val="000000"/>
        </a:solidFill>
        <a:latin typeface="Calibri"/>
        <a:ea typeface="Calibri"/>
        <a:cs typeface="Calibri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strike="noStrike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Объем поступления НДФЛ и </a:t>
            </a:r>
            <a:r>
              <a:rPr lang="ru-RU" sz="1600" b="1" i="0" strike="noStrike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остальных</a:t>
            </a:r>
          </a:p>
          <a:p>
            <a:pPr>
              <a:defRPr sz="1600" b="1" i="0" u="none" strike="noStrike" baseline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strike="noStrike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налогов  </a:t>
            </a:r>
            <a:r>
              <a:rPr lang="ru-RU" sz="1600" b="1" i="0" strike="noStrike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в бюджет  Белокалитвинского </a:t>
            </a:r>
            <a:endParaRPr lang="ru-RU" sz="1600" b="1" i="0" strike="noStrike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 sz="1600" b="1" i="0" u="none" strike="noStrike" baseline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strike="noStrike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600" b="1" i="0" strike="noStrike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района </a:t>
            </a:r>
            <a:r>
              <a:rPr lang="ru-RU" sz="1600" b="1" i="0" strike="noStrike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за 2025 </a:t>
            </a:r>
            <a:r>
              <a:rPr lang="ru-RU" sz="1600" b="1" i="0" strike="noStrike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год, тыс. </a:t>
            </a:r>
            <a:r>
              <a:rPr lang="ru-RU" sz="1600" b="1" i="0" strike="noStrike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рублей</a:t>
            </a:r>
          </a:p>
          <a:p>
            <a:pPr>
              <a:defRPr sz="1600" b="1" i="0" u="none" strike="noStrike" baseline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ru-RU" sz="1600" b="1" i="0" strike="noStrike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52854371070861816"/>
          <c:y val="0.096567049622535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11712503433228"/>
          <c:y val="0.20216329395771027"/>
          <c:w val="0.80586326122283936"/>
          <c:h val="0.71215021610260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66FF"/>
            </a:solidFill>
            <a:ln w="55000" cap="flat" cmpd="thickThin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spPr>
              <a:solidFill>
                <a:srgbClr val="FF0000"/>
              </a:solidFill>
              <a:ln w="55000" cap="flat" cmpd="thickThin" algn="ctr">
                <a:solidFill>
                  <a:srgbClr val="FF0000"/>
                </a:solidFill>
                <a:prstDash val="solid"/>
              </a:ln>
              <a:effectLst/>
            </c:spPr>
          </c:dPt>
          <c:dPt>
            <c:idx val="1"/>
            <c:invertIfNegative val="0"/>
            <c:spPr>
              <a:solidFill>
                <a:schemeClr val="tx1">
                  <a:lumMod val="75000"/>
                </a:schemeClr>
              </a:solidFill>
              <a:ln w="55000" cap="flat" cmpd="thickThin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37462142109870911"/>
                  <c:y val="-0.0071738897822797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2000" b="1" smtClean="0">
                        <a:solidFill>
                          <a:schemeClr val="bg1"/>
                        </a:solidFill>
                      </a:rPr>
                      <a:t>548 645,5</a:t>
                    </a:r>
                    <a:endParaRPr lang="ru-RU" sz="2000" b="1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2692374587059021"/>
                  <c:y val="-0.0004315472324378788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2000" b="1" smtClean="0">
                        <a:solidFill>
                          <a:schemeClr val="bg1"/>
                        </a:solidFill>
                      </a:rPr>
                      <a:t>281 679,4</a:t>
                    </a:r>
                    <a:endParaRPr lang="ru-RU" sz="2000" b="1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 w="55000" cap="flat" cmpd="thickThin" algn="ctr">
                <a:noFill/>
                <a:prstDash val="solid"/>
              </a:ln>
              <a:effectLst/>
            </c:spPr>
            <c:txPr>
              <a:bodyPr/>
              <a:p>
                <a:pPr>
                  <a:defRPr sz="1400" smtId="4294967295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sz="1400" smtId="4294967295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ндфл_ост.нал.!$A$2:$A$3</c:f>
              <c:strCache>
                <c:ptCount val="2"/>
                <c:pt idx="0">
                  <c:v>НДФЛ </c:v>
                </c:pt>
                <c:pt idx="1">
                  <c:v>Остальные доходы</c:v>
                </c:pt>
              </c:strCache>
            </c:strRef>
          </c:cat>
          <c:val>
            <c:numRef>
              <c:f>ндфл_ост.нал.!$B$2:$B$3</c:f>
              <c:numCache>
                <c:formatCode>#,##0.0</c:formatCode>
                <c:ptCount val="2"/>
                <c:pt idx="0">
                  <c:v>281145.9</c:v>
                </c:pt>
                <c:pt idx="1">
                  <c:v>132252.8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/>
        <c:axId val="98556160"/>
        <c:axId val="98639872"/>
      </c:barChart>
      <c:catAx>
        <c:axId val="98556160"/>
        <c:scaling>
          <c:orientation/>
        </c:scaling>
        <c:delete val="0"/>
        <c:axPos val="l"/>
        <c:numFmt formatCode="General" sourceLinked="1"/>
        <c:majorTickMark val="out"/>
        <c:minorTickMark val="none"/>
        <c:txPr>
          <a:bodyPr rot="0" vert="horz"/>
          <a:p>
            <a:pPr>
              <a:defRPr sz="1600" b="1" i="0" u="none" strike="noStrike" baseline="0" smtId="4294967295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sz="1600" b="1" i="0" u="none" strike="noStrike" baseline="0" smtId="4294967295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c:txPr>
        <c:crossAx val="98639872"/>
        <c:crosses val="autoZero"/>
        <c:auto val="0"/>
        <c:lblAlgn val="ctr"/>
        <c:lblOffset/>
        <c:noMultiLvlLbl val="0"/>
      </c:catAx>
      <c:valAx>
        <c:axId val="98639872"/>
        <c:scaling>
          <c:orientation/>
        </c:scaling>
        <c:delete val="1"/>
        <c:axPos val="b"/>
        <c:numFmt formatCode="#,##0.0" sourceLinked="1"/>
        <c:majorTickMark val="out"/>
        <c:minorTickMark val="none"/>
        <c:tickLblPos val="none"/>
        <c:crossAx val="98556160"/>
        <c:crossBetween val="between"/>
      </c:valAx>
    </c:plotArea>
    <c:plotVisOnly val="1"/>
    <c:dispBlanksAs/>
    <c:showDLblsOverMax val="1"/>
  </c:chart>
  <c:txPr>
    <a:bodyPr/>
    <a:p>
      <a:pPr>
        <a:defRPr sz="1000" b="0" i="0" u="none" strike="noStrike" baseline="0" smtId="4294967295">
          <a:solidFill>
            <a:srgbClr val="000000"/>
          </a:solidFill>
          <a:latin typeface="Calibri"/>
          <a:ea typeface="Calibri"/>
          <a:cs typeface="Calibri"/>
        </a:defRPr>
      </a:pPr>
      <a:endParaRPr sz="1000" b="0" i="0" u="none" strike="noStrike" baseline="0" smtId="4294967295">
        <a:solidFill>
          <a:srgbClr val="000000"/>
        </a:solidFill>
        <a:latin typeface="Calibri"/>
        <a:ea typeface="Calibri"/>
        <a:cs typeface="Calibri"/>
      </a:endParaRPr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035273857414722443"/>
          <c:y val="0.20319834351539612"/>
          <c:w val="0.92945230007171631"/>
          <c:h val="0.796801686286926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rgbClr val="FFC000"/>
              </a:solidFill>
            </c:spPr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548645.5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rgbClr val="FF33CC"/>
              </a:solidFill>
            </c:spPr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496293.8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74567680"/>
        <c:axId val="74568832"/>
        <c:axId val="0"/>
      </c:bar3DChart>
      <c:catAx>
        <c:axId val="74567680"/>
        <c:scaling>
          <c:orientation/>
        </c:scaling>
        <c:delete val="1"/>
        <c:axPos val="b"/>
        <c:numFmt formatCode="General" sourceLinked="0"/>
        <c:majorTickMark val="none"/>
        <c:minorTickMark val="none"/>
        <c:tickLblPos val="none"/>
        <c:crossAx val="74568832"/>
        <c:auto val="0"/>
        <c:lblAlgn val="ctr"/>
        <c:lblOffset/>
        <c:noMultiLvlLbl val="0"/>
      </c:catAx>
      <c:valAx>
        <c:axId val="74568832"/>
        <c:scaling>
          <c:orientation/>
        </c:scaling>
        <c:delete val="1"/>
        <c:axPos val="l"/>
        <c:numFmt formatCode="#,##0.0" sourceLinked="1"/>
        <c:majorTickMark val="out"/>
        <c:minorTickMark val="none"/>
        <c:tickLblPos val="none"/>
        <c:crossAx val="74567680"/>
        <c:crossBetween val="between"/>
      </c:valAx>
    </c:plotArea>
    <c:legend>
      <c:legendPos val="t"/>
      <c:layout>
        <c:manualLayout>
          <c:xMode val="edge"/>
          <c:yMode val="edge"/>
          <c:x val="0.051726147532463074"/>
          <c:y val="0.23895390331745148"/>
          <c:w val="0.72495120763778687"/>
          <c:h val="0.096345081925392151"/>
        </c:manualLayout>
      </c:layout>
      <c:overlay val="0"/>
      <c:txPr>
        <a:bodyPr/>
        <a:p>
          <a:pPr>
            <a:defRPr b="1" smtId="4294967295">
              <a:latin typeface="Times New Roman" pitchFamily="18" charset="0"/>
              <a:cs typeface="Times New Roman" pitchFamily="18" charset="0"/>
            </a:defRPr>
          </a:pPr>
          <a:endParaRPr b="1"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 val="gap"/>
    <c:showDLblsOverMax val="1"/>
  </c:chart>
  <c:txPr>
    <a:bodyPr/>
    <a:p>
      <a:pPr>
        <a:defRPr sz="1800" smtId="4294967295"/>
      </a:pPr>
      <a:endParaRPr sz="1800" smtId="4294967295"/>
    </a:p>
  </c:txPr>
  <c:externalData r:id="rId1"/>
  <c:userShapes r:id="rId2"/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64396670460701"/>
          <c:y val="0.1507137268781662"/>
          <c:w val="0.93071204423904419"/>
          <c:h val="0.84928625822067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81142276525497437"/>
                  <c:y val="0.6724180579185485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51099.5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rgbClr val="FF33CC"/>
              </a:solidFill>
            </c:spPr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50127.2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146953344"/>
        <c:axId val="74915840"/>
        <c:axId val="0"/>
      </c:bar3DChart>
      <c:catAx>
        <c:axId val="146953344"/>
        <c:scaling>
          <c:orientation/>
        </c:scaling>
        <c:delete val="1"/>
        <c:axPos val="b"/>
        <c:numFmt formatCode="General" sourceLinked="0"/>
        <c:majorTickMark val="none"/>
        <c:minorTickMark val="none"/>
        <c:tickLblPos val="none"/>
        <c:crossAx val="74915840"/>
        <c:auto val="0"/>
        <c:lblAlgn val="ctr"/>
        <c:lblOffset/>
        <c:noMultiLvlLbl val="0"/>
      </c:catAx>
      <c:valAx>
        <c:axId val="74915840"/>
        <c:scaling>
          <c:orientation/>
        </c:scaling>
        <c:delete val="1"/>
        <c:axPos val="l"/>
        <c:numFmt formatCode="#,##0.0" sourceLinked="1"/>
        <c:majorTickMark val="out"/>
        <c:minorTickMark val="none"/>
        <c:tickLblPos val="none"/>
        <c:crossAx val="146953344"/>
        <c:crossBetween val="between"/>
      </c:valAx>
    </c:plotArea>
    <c:legend>
      <c:legendPos val="t"/>
      <c:layout>
        <c:manualLayout>
          <c:xMode val="edge"/>
          <c:yMode val="edge"/>
          <c:x val="0.11796523630619049"/>
          <c:y val="0.24178512394428253"/>
          <c:w val="0.626401424407959"/>
          <c:h val="0.084054961800575256"/>
        </c:manualLayout>
      </c:layout>
      <c:overlay val="0"/>
      <c:txPr>
        <a:bodyPr/>
        <a:p>
          <a:pPr>
            <a:defRPr b="1" smtId="4294967295">
              <a:latin typeface="Times New Roman" pitchFamily="18" charset="0"/>
              <a:cs typeface="Times New Roman" pitchFamily="18" charset="0"/>
            </a:defRPr>
          </a:pPr>
          <a:endParaRPr b="1"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 val="gap"/>
    <c:showDLblsOverMax val="1"/>
  </c:chart>
  <c:txPr>
    <a:bodyPr/>
    <a:p>
      <a:pPr>
        <a:defRPr sz="1800" smtId="4294967295"/>
      </a:pPr>
      <a:endParaRPr sz="1800" smtId="4294967295"/>
    </a:p>
  </c:txPr>
  <c:externalData r:id="rId1"/>
  <c:userShapes r:id="rId2"/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149224592372775"/>
          <c:y val="0.040816020220518112"/>
          <c:w val="0.98307269811630249"/>
          <c:h val="0.92978948354721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4176156222820282"/>
                  <c:y val="0.026862015947699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200" b="1" smtId="4294967295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sz="1200" b="1" smtId="4294967295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34484.5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017636928707361221"/>
                  <c:y val="0.0265909340232610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sz="1400"/>
                      <a:t>2 675,8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/>
            </c:dLbl>
            <c:txPr>
              <a:bodyPr/>
              <a:p>
                <a:pPr>
                  <a:defRPr b="1" smtId="4294967295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b="1" smtId="4294967295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extLst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32675.8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-25"/>
        <c:axId val="74849664"/>
        <c:axId val="74867840"/>
      </c:barChart>
      <c:catAx>
        <c:axId val="74849664"/>
        <c:scaling>
          <c:orientation/>
        </c:scaling>
        <c:delete val="1"/>
        <c:axPos val="b"/>
        <c:numFmt formatCode="General" sourceLinked="0"/>
        <c:majorTickMark val="none"/>
        <c:minorTickMark val="none"/>
        <c:tickLblPos val="none"/>
        <c:crossAx val="74867840"/>
        <c:auto val="0"/>
        <c:lblAlgn val="ctr"/>
        <c:lblOffset/>
        <c:noMultiLvlLbl val="0"/>
      </c:catAx>
      <c:valAx>
        <c:axId val="74867840"/>
        <c:scaling>
          <c:orientation/>
        </c:scaling>
        <c:delete val="1"/>
        <c:axPos val="l"/>
        <c:numFmt formatCode="#,##0.0" sourceLinked="1"/>
        <c:majorTickMark val="out"/>
        <c:minorTickMark val="none"/>
        <c:tickLblPos val="none"/>
        <c:crossAx val="74849664"/>
        <c:crossBetween val="between"/>
      </c:valAx>
    </c:plotArea>
    <c:legend>
      <c:legendPos val="t"/>
      <c:layout>
        <c:manualLayout>
          <c:xMode val="edge"/>
          <c:yMode val="edge"/>
          <c:x val="0.26665255427360535"/>
          <c:y val="0.0024669480044394732"/>
          <c:w val="0.59734982252120972"/>
          <c:h val="0.15671536326408386"/>
        </c:manualLayout>
      </c:layout>
      <c:overlay val="0"/>
      <c:txPr>
        <a:bodyPr/>
        <a:p>
          <a:pPr>
            <a:defRPr b="1" smtId="4294967295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b="1" smtId="4294967295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:txPr>
    </c:legend>
    <c:plotVisOnly val="1"/>
    <c:dispBlanksAs val="gap"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28793340921402"/>
          <c:y val="0.17218537628650665"/>
          <c:w val="0.93071204423904419"/>
          <c:h val="0.81521689891815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rgbClr val="FF33CC"/>
              </a:solidFill>
            </c:spPr>
          </c:dPt>
          <c:dLbls>
            <c:dLbl>
              <c:idx val="0"/>
              <c:layout>
                <c:manualLayout>
                  <c:x val="-0.011140838265419006"/>
                  <c:y val="-0.012956302613019943"/>
                </c:manualLayout>
              </c:layout>
              <c:spPr/>
              <c:txPr>
                <a:bodyPr/>
                <a:p>
                  <a:pPr>
                    <a:defRPr sz="1200" b="1" smtId="4294967295">
                      <a:solidFill>
                        <a:schemeClr val="bg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sz="1200" b="1" smtId="4294967295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600" b="1" smtId="4294967295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sz="1600" b="1" smtId="4294967295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7659.8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41247691959142685"/>
                  <c:y val="-0.001015844522044062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b="1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 862,2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1200" b="1" smtId="4294967295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sz="1200" b="1" smtId="4294967295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9862.2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-25"/>
        <c:axId val="75061888"/>
        <c:axId val="75071872"/>
      </c:barChart>
      <c:catAx>
        <c:axId val="75061888"/>
        <c:scaling>
          <c:orientation/>
        </c:scaling>
        <c:delete val="1"/>
        <c:axPos val="b"/>
        <c:numFmt formatCode="General" sourceLinked="0"/>
        <c:majorTickMark val="none"/>
        <c:minorTickMark val="none"/>
        <c:tickLblPos val="none"/>
        <c:crossAx val="75071872"/>
        <c:auto val="0"/>
        <c:lblAlgn val="ctr"/>
        <c:lblOffset/>
        <c:noMultiLvlLbl val="0"/>
      </c:catAx>
      <c:valAx>
        <c:axId val="75071872"/>
        <c:scaling>
          <c:orientation/>
        </c:scaling>
        <c:delete val="1"/>
        <c:axPos val="l"/>
        <c:numFmt formatCode="#,##0.0" sourceLinked="1"/>
        <c:majorTickMark val="out"/>
        <c:minorTickMark val="none"/>
        <c:tickLblPos val="none"/>
        <c:crossAx val="75061888"/>
        <c:crossBetween val="between"/>
      </c:valAx>
    </c:plotArea>
    <c:legend>
      <c:legendPos val="t"/>
      <c:layout>
        <c:manualLayout>
          <c:xMode val="edge"/>
          <c:yMode val="edge"/>
          <c:x val="0.20726116001605988"/>
          <c:y val="0.062417708337306976"/>
          <c:w val="0.569710373878479"/>
          <c:h val="0.080404698848724365"/>
        </c:manualLayout>
      </c:layout>
      <c:overlay val="0"/>
      <c:txPr>
        <a:bodyPr/>
        <a:p>
          <a:pPr>
            <a:defRPr b="1" smtId="4294967295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b="1" smtId="4294967295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:txPr>
    </c:legend>
    <c:plotVisOnly val="1"/>
    <c:dispBlanksAs val="gap"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diagrams/_rels/data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9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359A4A9-02ED-4D2F-94BD-2673A22E912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56E9E7-C51D-47C3-A59A-D3FBAC1DE21C}" type="parTrans" cxnId="{41711982-8BBF-4026-A65B-41A86C32529C}">
      <dgm:prSet/>
      <dgm:spPr/>
      <dgm:t>
        <a:bodyPr/>
        <a:lstStyle/>
        <a:p>
          <a:endParaRPr lang="ru-RU"/>
        </a:p>
      </dgm:t>
    </dgm:pt>
    <dgm:pt modelId="{166FAA12-9205-42DB-A77D-FD4B994396CD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b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Положений послания Президента Федеральному Собранию, определяющих бюджетную политику</a:t>
          </a:r>
          <a:endParaRPr lang="ru-RU" sz="2400" b="1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D38CFB-F7EA-41D7-9C55-EB5AE5352636}" type="sibTrans" cxnId="{41711982-8BBF-4026-A65B-41A86C32529C}">
      <dgm:prSet/>
      <dgm:spPr/>
      <dgm:t>
        <a:bodyPr/>
        <a:lstStyle/>
        <a:p>
          <a:endParaRPr lang="ru-RU"/>
        </a:p>
      </dgm:t>
    </dgm:pt>
    <dgm:pt modelId="{FB8F9E3F-1E0D-401B-A611-A122943A762D}" type="parTrans" cxnId="{38A5C782-2A31-4DD4-AA54-9BA148A4162E}">
      <dgm:prSet/>
      <dgm:spPr/>
      <dgm:t>
        <a:bodyPr/>
        <a:lstStyle/>
        <a:p>
          <a:endParaRPr lang="ru-RU"/>
        </a:p>
      </dgm:t>
    </dgm:pt>
    <dgm:pt modelId="{884ED5F8-3D08-4EEA-94BE-737E4577EA07}">
      <dgm:prSet phldrT="[Текст]" custT="1"/>
      <dgm:spPr>
        <a:solidFill>
          <a:srgbClr val="CC99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800" b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Национальных проектов</a:t>
          </a:r>
          <a:endParaRPr lang="ru-RU" sz="2800" b="1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E90453-5E89-47E5-A11A-9059A4BA78F4}" type="sibTrans" cxnId="{38A5C782-2A31-4DD4-AA54-9BA148A4162E}">
      <dgm:prSet/>
      <dgm:spPr/>
      <dgm:t>
        <a:bodyPr/>
        <a:lstStyle/>
        <a:p>
          <a:endParaRPr lang="ru-RU"/>
        </a:p>
      </dgm:t>
    </dgm:pt>
    <dgm:pt modelId="{1659AF4C-74BE-4115-A1CC-71D1F13FAFCB}" type="parTrans" cxnId="{6481C788-C0BA-472C-B09D-0BF0B29DBCAF}">
      <dgm:prSet/>
      <dgm:spPr/>
      <dgm:t>
        <a:bodyPr/>
        <a:lstStyle/>
        <a:p>
          <a:endParaRPr lang="ru-RU"/>
        </a:p>
      </dgm:t>
    </dgm:pt>
    <dgm:pt modelId="{F4E77517-0020-4A8B-A77F-0CD3933D496A}">
      <dgm:prSet phldrT="[Текст]" custT="1"/>
      <dgm:spPr>
        <a:solidFill>
          <a:srgbClr val="92D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b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Белокалитвинского района</a:t>
          </a:r>
          <a:endParaRPr lang="ru-RU" sz="2400" b="1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DEE6FC-08A4-49AF-AA26-1876CDDB17DF}" type="sibTrans" cxnId="{6481C788-C0BA-472C-B09D-0BF0B29DBCAF}">
      <dgm:prSet/>
      <dgm:spPr/>
      <dgm:t>
        <a:bodyPr/>
        <a:lstStyle/>
        <a:p>
          <a:endParaRPr lang="ru-RU"/>
        </a:p>
      </dgm:t>
    </dgm:pt>
    <dgm:pt modelId="{B7AC3735-C239-452F-B07B-F0C158209D9E}" type="parTrans" cxnId="{30FF228E-8510-4944-BEBD-753092E4A7F9}">
      <dgm:prSet/>
      <dgm:spPr/>
      <dgm:t>
        <a:bodyPr/>
        <a:lstStyle/>
        <a:p>
          <a:endParaRPr lang="ru-RU"/>
        </a:p>
      </dgm:t>
    </dgm:pt>
    <dgm:pt modelId="{4BF68C98-9BEB-44E1-B903-533FE5F405D3}">
      <dgm:prSet phldrT="[Текст]" custT="1"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800" b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Муниципальных программ Белокалитвинского района</a:t>
          </a:r>
          <a:endParaRPr lang="ru-RU" sz="2800" b="1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1417D1-7200-496F-B444-97A311FF7445}" type="sibTrans" cxnId="{30FF228E-8510-4944-BEBD-753092E4A7F9}">
      <dgm:prSet/>
      <dgm:spPr/>
      <dgm:t>
        <a:bodyPr/>
        <a:lstStyle/>
        <a:p>
          <a:endParaRPr lang="ru-RU"/>
        </a:p>
      </dgm:t>
    </dgm:pt>
    <dgm:pt modelId="{78F0AFA4-27B2-4CD5-B227-171EEF0C770B}" type="pres">
      <dgm:prSet presAssocID="{6359A4A9-02ED-4D2F-94BD-2673A22E9127}" presName="diagram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7DC2F-DBD7-4363-A7DA-C2175C5970C9}" type="pres">
      <dgm:prSet presAssocID="{166FAA12-9205-42DB-A77D-FD4B994396CD}" presName="node" presStyleLbl="node1" presStyleCnt="4" custScaleX="120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41468-0E56-4DAB-B3AE-4E5870E60F89}" type="pres">
      <dgm:prSet presAssocID="{C8D38CFB-F7EA-41D7-9C55-EB5AE5352636}" presName="sibTrans"/>
      <dgm:spPr/>
      <dgm:t>
        <a:bodyPr/>
        <a:lstStyle/>
        <a:p/>
      </dgm:t>
    </dgm:pt>
    <dgm:pt modelId="{C7AEF38E-6F25-44AE-8B55-437F57C5B2D9}" type="pres">
      <dgm:prSet presAssocID="{884ED5F8-3D08-4EEA-94BE-737E4577EA07}" presName="node" presStyleLbl="node1" presStyleIdx="1" presStyleCnt="4" custScaleX="121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A119C-8890-4090-BD43-0533328CAB80}" type="pres">
      <dgm:prSet presAssocID="{B9E90453-5E89-47E5-A11A-9059A4BA78F4}" presName="sibTrans"/>
      <dgm:spPr/>
      <dgm:t>
        <a:bodyPr/>
        <a:lstStyle/>
        <a:p/>
      </dgm:t>
    </dgm:pt>
    <dgm:pt modelId="{F3FEF57A-BEF1-445D-8595-B39DF69D12CF}" type="pres">
      <dgm:prSet presAssocID="{F4E77517-0020-4A8B-A77F-0CD3933D496A}" presName="node" presStyleLbl="node1" presStyleIdx="2" presStyleCnt="4" custScaleX="120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E8EF0-EB90-44F4-81F4-C1BF4E9E34EA}" type="pres">
      <dgm:prSet presAssocID="{6CDEE6FC-08A4-49AF-AA26-1876CDDB17DF}" presName="sibTrans"/>
      <dgm:spPr/>
      <dgm:t>
        <a:bodyPr/>
        <a:lstStyle/>
        <a:p/>
      </dgm:t>
    </dgm:pt>
    <dgm:pt modelId="{BCC0832F-4EB3-48AA-A55C-B3BFBF0E02BF}" type="pres">
      <dgm:prSet presAssocID="{4BF68C98-9BEB-44E1-B903-533FE5F405D3}" presName="node" presStyleLbl="node1" presStyleIdx="3" presStyleCnt="4" custScaleX="120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11982-8BBF-4026-A65B-41A86C32529C}" srcId="{6359A4A9-02ED-4D2F-94BD-2673A22E9127}" destId="{166FAA12-9205-42DB-A77D-FD4B994396CD}" srcOrd="0" destOrd="0" parTransId="{5C56E9E7-C51D-47C3-A59A-D3FBAC1DE21C}" sibTransId="{C8D38CFB-F7EA-41D7-9C55-EB5AE5352636}"/>
    <dgm:cxn modelId="{38A5C782-2A31-4DD4-AA54-9BA148A4162E}" srcId="{6359A4A9-02ED-4D2F-94BD-2673A22E9127}" destId="{884ED5F8-3D08-4EEA-94BE-737E4577EA07}" srcOrd="1" destOrd="0" parTransId="{FB8F9E3F-1E0D-401B-A611-A122943A762D}" sibTransId="{B9E90453-5E89-47E5-A11A-9059A4BA78F4}"/>
    <dgm:cxn modelId="{6481C788-C0BA-472C-B09D-0BF0B29DBCAF}" srcId="{6359A4A9-02ED-4D2F-94BD-2673A22E9127}" destId="{F4E77517-0020-4A8B-A77F-0CD3933D496A}" srcOrd="2" destOrd="0" parTransId="{1659AF4C-74BE-4115-A1CC-71D1F13FAFCB}" sibTransId="{6CDEE6FC-08A4-49AF-AA26-1876CDDB17DF}"/>
    <dgm:cxn modelId="{30FF228E-8510-4944-BEBD-753092E4A7F9}" srcId="{6359A4A9-02ED-4D2F-94BD-2673A22E9127}" destId="{4BF68C98-9BEB-44E1-B903-533FE5F405D3}" srcOrd="3" destOrd="0" parTransId="{B7AC3735-C239-452F-B07B-F0C158209D9E}" sibTransId="{8D1417D1-7200-496F-B444-97A311FF7445}"/>
    <dgm:cxn modelId="{9C007902-87DD-4DFA-80A1-4A4BE380E037}" type="presOf" srcId="{6359A4A9-02ED-4D2F-94BD-2673A22E9127}" destId="{78F0AFA4-27B2-4CD5-B227-171EEF0C770B}" srcOrd="0" destOrd="0" presId="urn:microsoft.com/office/officeart/2005/8/layout/default"/>
    <dgm:cxn modelId="{87208F62-F82A-48FF-BD6B-93C96DA149F3}" type="presParOf" srcId="{78F0AFA4-27B2-4CD5-B227-171EEF0C770B}" destId="{73C7DC2F-DBD7-4363-A7DA-C2175C5970C9}" srcOrd="0" destOrd="0" presId="urn:microsoft.com/office/officeart/2005/8/layout/default"/>
    <dgm:cxn modelId="{60484C21-D1E2-4BBB-9E03-165C62655FDF}" type="presOf" srcId="{166FAA12-9205-42DB-A77D-FD4B994396CD}" destId="{73C7DC2F-DBD7-4363-A7DA-C2175C5970C9}" srcOrd="0" destOrd="0" presId="urn:microsoft.com/office/officeart/2005/8/layout/default"/>
    <dgm:cxn modelId="{AF590FB9-C3ED-44D8-9AED-C0DE0C614D80}" type="presParOf" srcId="{78F0AFA4-27B2-4CD5-B227-171EEF0C770B}" destId="{26141468-0E56-4DAB-B3AE-4E5870E60F89}" srcOrd="1" destOrd="0" presId="urn:microsoft.com/office/officeart/2005/8/layout/default"/>
    <dgm:cxn modelId="{8AC257A4-8C48-4E51-9AD5-3BDEC266EA01}" type="presParOf" srcId="{78F0AFA4-27B2-4CD5-B227-171EEF0C770B}" destId="{C7AEF38E-6F25-44AE-8B55-437F57C5B2D9}" srcOrd="2" destOrd="0" presId="urn:microsoft.com/office/officeart/2005/8/layout/default"/>
    <dgm:cxn modelId="{7B2F60A4-FD32-4D33-8557-6F8E08F45000}" type="presOf" srcId="{884ED5F8-3D08-4EEA-94BE-737E4577EA07}" destId="{C7AEF38E-6F25-44AE-8B55-437F57C5B2D9}" srcOrd="0" destOrd="0" presId="urn:microsoft.com/office/officeart/2005/8/layout/default"/>
    <dgm:cxn modelId="{92BDE522-6917-420C-9C34-1FF866F287D5}" type="presParOf" srcId="{78F0AFA4-27B2-4CD5-B227-171EEF0C770B}" destId="{7BBA119C-8890-4090-BD43-0533328CAB80}" srcOrd="3" destOrd="0" presId="urn:microsoft.com/office/officeart/2005/8/layout/default"/>
    <dgm:cxn modelId="{A2A6BC3C-F2A4-4170-9DCE-77859DE7A9CA}" type="presParOf" srcId="{78F0AFA4-27B2-4CD5-B227-171EEF0C770B}" destId="{F3FEF57A-BEF1-445D-8595-B39DF69D12CF}" srcOrd="4" destOrd="0" presId="urn:microsoft.com/office/officeart/2005/8/layout/default"/>
    <dgm:cxn modelId="{63C092EE-978C-4C73-B7F7-DE8B487A94E7}" type="presOf" srcId="{F4E77517-0020-4A8B-A77F-0CD3933D496A}" destId="{F3FEF57A-BEF1-445D-8595-B39DF69D12CF}" srcOrd="0" destOrd="0" presId="urn:microsoft.com/office/officeart/2005/8/layout/default"/>
    <dgm:cxn modelId="{CC4CEFAE-A969-49DB-81EA-CD0C47052FBC}" type="presParOf" srcId="{78F0AFA4-27B2-4CD5-B227-171EEF0C770B}" destId="{AFCE8EF0-EB90-44F4-81F4-C1BF4E9E34EA}" srcOrd="5" destOrd="0" presId="urn:microsoft.com/office/officeart/2005/8/layout/default"/>
    <dgm:cxn modelId="{08E4C796-E4AD-40BE-B4AD-F322353EA26C}" type="presParOf" srcId="{78F0AFA4-27B2-4CD5-B227-171EEF0C770B}" destId="{BCC0832F-4EB3-48AA-A55C-B3BFBF0E02BF}" srcOrd="6" destOrd="0" presId="urn:microsoft.com/office/officeart/2005/8/layout/default"/>
    <dgm:cxn modelId="{8FB237C6-48B9-4D6B-94F1-450D58875D9B}" type="presOf" srcId="{4BF68C98-9BEB-44E1-B903-533FE5F405D3}" destId="{BCC0832F-4EB3-48AA-A55C-B3BFBF0E02B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0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B5F325D8-A9AE-4A21-B572-A1DCD5D0147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EF81AD-D7AF-45A5-93D3-AA0BD3DBAC14}" type="parTrans" cxnId="{5D2D8869-3E3C-46F6-A6D4-B664CEE00C2C}">
      <dgm:prSet/>
      <dgm:spPr/>
      <dgm:t>
        <a:bodyPr/>
        <a:lstStyle/>
        <a:p>
          <a:endParaRPr lang="ru-RU"/>
        </a:p>
      </dgm:t>
    </dgm:pt>
    <dgm:pt modelId="{2B46D22D-FA92-490C-8081-0F1E988EA599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Контейнеры ТКО 5 889,2 тыс. рублей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4F27D3A2-2FCF-4412-9901-18B0092AE613}" type="sibTrans" cxnId="{5D2D8869-3E3C-46F6-A6D4-B664CEE00C2C}">
      <dgm:prSet/>
      <dgm:spPr/>
      <dgm:t>
        <a:bodyPr/>
        <a:lstStyle/>
        <a:p>
          <a:endParaRPr lang="ru-RU"/>
        </a:p>
      </dgm:t>
    </dgm:pt>
    <dgm:pt modelId="{1F11E4C5-D92D-4D2F-97C4-52C4DFDA7E40}" type="parTrans" cxnId="{C7CBBC36-CEA8-466D-BEE4-1B1C6BEF7C19}">
      <dgm:prSet/>
      <dgm:spPr/>
      <dgm:t>
        <a:bodyPr/>
        <a:lstStyle/>
        <a:p>
          <a:endParaRPr lang="ru-RU"/>
        </a:p>
      </dgm:t>
    </dgm:pt>
    <dgm:pt modelId="{C3D2A62F-5D29-4609-9244-786EC9E28EF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Рекультивация     8 712,6 тыс. рублей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11A6C6D-5F05-4C32-B2AC-4969C0EBC489}" type="sibTrans" cxnId="{C7CBBC36-CEA8-466D-BEE4-1B1C6BEF7C19}">
      <dgm:prSet/>
      <dgm:spPr/>
      <dgm:t>
        <a:bodyPr/>
        <a:lstStyle/>
        <a:p>
          <a:endParaRPr lang="ru-RU"/>
        </a:p>
      </dgm:t>
    </dgm:pt>
    <dgm:pt modelId="{A821B9DA-E989-46D7-A38B-1244226B19E4}" type="parTrans" cxnId="{C7AC9656-6F39-4692-9573-636CB0ED2ADB}">
      <dgm:prSet/>
      <dgm:spPr/>
      <dgm:t>
        <a:bodyPr/>
        <a:lstStyle/>
        <a:p>
          <a:endParaRPr lang="ru-RU"/>
        </a:p>
      </dgm:t>
    </dgm:pt>
    <dgm:pt modelId="{87446A67-1D22-467F-8780-7EEDB2593052}">
      <dgm:prSet custT="1"/>
      <dgm:spPr>
        <a:solidFill>
          <a:srgbClr val="FFC000"/>
        </a:solidFill>
      </dgm:spPr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Инженерная инфраструктура 220,0 тыс. рублей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1B307F07-FB6B-4B7E-A473-79328C28E50E}" type="sibTrans" cxnId="{C7AC9656-6F39-4692-9573-636CB0ED2ADB}">
      <dgm:prSet/>
      <dgm:spPr/>
      <dgm:t>
        <a:bodyPr/>
        <a:lstStyle/>
        <a:p>
          <a:endParaRPr lang="ru-RU"/>
        </a:p>
      </dgm:t>
    </dgm:pt>
    <dgm:pt modelId="{44EDCEF1-C1CB-4C30-8DF9-0B0BF4CE5112}" type="pres">
      <dgm:prSet presAssocID="{B5F325D8-A9AE-4A21-B572-A1DCD5D0147F}" presName="composite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3F2B99-438D-4ED7-AB4D-C7F41E8D2627}" type="pres">
      <dgm:prSet presAssocID="{B5F325D8-A9AE-4A21-B572-A1DCD5D0147F}" presName="cycle"/>
      <dgm:spPr/>
      <dgm:t>
        <a:bodyPr/>
        <a:lstStyle/>
        <a:p/>
      </dgm:t>
    </dgm:pt>
    <dgm:pt modelId="{11593C9F-85E7-41EB-B8D0-7CF21AE5A489}" type="pres">
      <dgm:prSet presAssocID="{B5F325D8-A9AE-4A21-B572-A1DCD5D0147F}" presName="centerShape"/>
      <dgm:spPr/>
      <dgm:t>
        <a:bodyPr/>
        <a:lstStyle/>
        <a:p/>
      </dgm:t>
    </dgm:pt>
    <dgm:pt modelId="{C8707356-0137-4687-97FA-BADA7EFA0C4E}" type="pres">
      <dgm:prSet presAssocID="{B5F325D8-A9AE-4A21-B572-A1DCD5D0147F}" presName="connSite" presStyleLbl="node1" presStyleCnt="5"/>
      <dgm:spPr/>
      <dgm:t>
        <a:bodyPr/>
        <a:lstStyle/>
        <a:p/>
      </dgm:t>
    </dgm:pt>
    <dgm:pt modelId="{2F557E3C-505D-40A3-B13F-94E2949378F7}" type="pres">
      <dgm:prSet presAssocID="{B5F325D8-A9AE-4A21-B572-A1DCD5D0147F}" presName="visible" presStyleLbl="node1" presStyleIdx="1" presStyleCnt="5" custScaleX="133100" custScaleY="133100" custLinFactNeighborX="37515" custLinFactNeighborY="-1587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BFB0E79-2B32-4C9B-AABE-1EA225DF321E}" type="pres">
      <dgm:prSet presAssocID="{1EEF81AD-D7AF-45A5-93D3-AA0BD3DBAC1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1E154BBF-6219-44F4-8E1A-41840E1EFC6C}" type="pres">
      <dgm:prSet presAssocID="{2B46D22D-FA92-490C-8081-0F1E988EA599}" presName="node"/>
      <dgm:spPr/>
      <dgm:t>
        <a:bodyPr/>
        <a:lstStyle/>
        <a:p/>
      </dgm:t>
    </dgm:pt>
    <dgm:pt modelId="{DE769C60-8BC7-4BC8-B45C-8FBE274A7227}" type="pres">
      <dgm:prSet presAssocID="{2B46D22D-FA92-490C-8081-0F1E988EA599}" presName="parentNode" presStyleLbl="node1" presStyleIdx="2" presStyleCnt="5" custScaleX="203136" custScaleY="97624" custLinFactX="97995" custLinFactNeighborX="100000" custLinFactNeighborY="186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80259-287F-4DED-9075-4B26FD5D590F}" type="pres">
      <dgm:prSet presAssocID="{2B46D22D-FA92-490C-8081-0F1E988EA599}" presName="childNode" presStyleLbl="revTx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5303B-195B-41A3-9D27-C6B60C093173}" type="pres">
      <dgm:prSet presAssocID="{1F11E4C5-D92D-4D2F-97C4-52C4DFDA7E4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4C30E3E4-217A-4820-B3BD-CD4F7E05CDEA}" type="pres">
      <dgm:prSet presAssocID="{C3D2A62F-5D29-4609-9244-786EC9E28EF3}" presName="node"/>
      <dgm:spPr/>
      <dgm:t>
        <a:bodyPr/>
        <a:lstStyle/>
        <a:p/>
      </dgm:t>
    </dgm:pt>
    <dgm:pt modelId="{387E6406-62A5-403F-B050-4F0A5743DC70}" type="pres">
      <dgm:prSet presAssocID="{C3D2A62F-5D29-4609-9244-786EC9E28EF3}" presName="parentNode" presStyleLbl="node1" presStyleIdx="3" presStyleCnt="5" custScaleX="213801" custScaleY="103364" custLinFactX="87849" custLinFactNeighborX="100000" custLinFactNeighborY="6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A7D5E-E7D2-43D1-8F17-B15DFC693AC4}" type="pres">
      <dgm:prSet presAssocID="{C3D2A62F-5D29-4609-9244-786EC9E28EF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9B06F-8F7B-4DE0-8DC2-98E41AC51F99}" type="pres">
      <dgm:prSet presAssocID="{A821B9DA-E989-46D7-A38B-1244226B19E4}" presName="Name25" presStyleLbl="parChTrans1D1" presStyleCnt="3"/>
      <dgm:spPr/>
      <dgm:t>
        <a:bodyPr/>
        <a:lstStyle/>
        <a:p>
          <a:endParaRPr lang="ru-RU"/>
        </a:p>
      </dgm:t>
    </dgm:pt>
    <dgm:pt modelId="{2F708CBA-04F4-4F47-8973-6AA42478FAB2}" type="pres">
      <dgm:prSet presAssocID="{87446A67-1D22-467F-8780-7EEDB2593052}" presName="node"/>
      <dgm:spPr/>
      <dgm:t>
        <a:bodyPr/>
        <a:lstStyle/>
        <a:p/>
      </dgm:t>
    </dgm:pt>
    <dgm:pt modelId="{DEEF1DC5-4829-4B5C-9224-EB2BCDC60CB5}" type="pres">
      <dgm:prSet presAssocID="{87446A67-1D22-467F-8780-7EEDB2593052}" presName="parentNode" presStyleLbl="node1" presStyleIdx="4" presStyleCnt="5" custScaleX="217124" custScaleY="90544" custLinFactX="57920" custLinFactNeighborX="100000" custLinFactNeighborY="-203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2425D-40DA-4AAD-A2A1-8B4CCC3063A8}" type="pres">
      <dgm:prSet presAssocID="{87446A67-1D22-467F-8780-7EEDB259305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5D2D8869-3E3C-46F6-A6D4-B664CEE00C2C}" srcId="{B5F325D8-A9AE-4A21-B572-A1DCD5D0147F}" destId="{2B46D22D-FA92-490C-8081-0F1E988EA599}" srcOrd="0" destOrd="0" parTransId="{1EEF81AD-D7AF-45A5-93D3-AA0BD3DBAC14}" sibTransId="{4F27D3A2-2FCF-4412-9901-18B0092AE613}"/>
    <dgm:cxn modelId="{C7CBBC36-CEA8-466D-BEE4-1B1C6BEF7C19}" srcId="{B5F325D8-A9AE-4A21-B572-A1DCD5D0147F}" destId="{C3D2A62F-5D29-4609-9244-786EC9E28EF3}" srcOrd="1" destOrd="0" parTransId="{1F11E4C5-D92D-4D2F-97C4-52C4DFDA7E40}" sibTransId="{511A6C6D-5F05-4C32-B2AC-4969C0EBC489}"/>
    <dgm:cxn modelId="{C7AC9656-6F39-4692-9573-636CB0ED2ADB}" srcId="{B5F325D8-A9AE-4A21-B572-A1DCD5D0147F}" destId="{87446A67-1D22-467F-8780-7EEDB2593052}" srcOrd="2" destOrd="0" parTransId="{A821B9DA-E989-46D7-A38B-1244226B19E4}" sibTransId="{1B307F07-FB6B-4B7E-A473-79328C28E50E}"/>
    <dgm:cxn modelId="{1B99718C-027C-4F33-8E2C-CCF537974B6A}" type="presOf" srcId="{B5F325D8-A9AE-4A21-B572-A1DCD5D0147F}" destId="{44EDCEF1-C1CB-4C30-8DF9-0B0BF4CE5112}" srcOrd="0" destOrd="0" presId="urn:microsoft.com/office/officeart/2005/8/layout/radial2"/>
    <dgm:cxn modelId="{4C6D188B-E371-4DA3-A03B-D75ED973EBF2}" type="presParOf" srcId="{44EDCEF1-C1CB-4C30-8DF9-0B0BF4CE5112}" destId="{7C3F2B99-438D-4ED7-AB4D-C7F41E8D2627}" srcOrd="0" destOrd="0" presId="urn:microsoft.com/office/officeart/2005/8/layout/radial2"/>
    <dgm:cxn modelId="{6A600714-B4D4-4414-AA26-744DEAD3F72D}" type="presParOf" srcId="{7C3F2B99-438D-4ED7-AB4D-C7F41E8D2627}" destId="{11593C9F-85E7-41EB-B8D0-7CF21AE5A489}" srcOrd="0" destOrd="0" presId="urn:microsoft.com/office/officeart/2005/8/layout/radial2"/>
    <dgm:cxn modelId="{63D72031-3B11-4F57-9113-4B71D6B6EDF8}" type="presParOf" srcId="{11593C9F-85E7-41EB-B8D0-7CF21AE5A489}" destId="{C8707356-0137-4687-97FA-BADA7EFA0C4E}" srcOrd="0" destOrd="0" presId="urn:microsoft.com/office/officeart/2005/8/layout/radial2"/>
    <dgm:cxn modelId="{6C21E62D-1D9A-4469-84C5-BEA475DCCFF7}" type="presParOf" srcId="{11593C9F-85E7-41EB-B8D0-7CF21AE5A489}" destId="{2F557E3C-505D-40A3-B13F-94E2949378F7}" srcOrd="1" destOrd="0" presId="urn:microsoft.com/office/officeart/2005/8/layout/radial2"/>
    <dgm:cxn modelId="{CD0212FC-5C90-4C89-9FB6-F76E643E1FC5}" type="presParOf" srcId="{7C3F2B99-438D-4ED7-AB4D-C7F41E8D2627}" destId="{4BFB0E79-2B32-4C9B-AABE-1EA225DF321E}" srcOrd="1" destOrd="0" presId="urn:microsoft.com/office/officeart/2005/8/layout/radial2"/>
    <dgm:cxn modelId="{1C37D3E9-EBDC-45CA-BFB7-D53619BF085C}" type="presOf" srcId="{1EEF81AD-D7AF-45A5-93D3-AA0BD3DBAC14}" destId="{4BFB0E79-2B32-4C9B-AABE-1EA225DF321E}" srcOrd="0" destOrd="0" presId="urn:microsoft.com/office/officeart/2005/8/layout/radial2"/>
    <dgm:cxn modelId="{52BA2A5B-5F5C-4E4D-AD4F-05482E6809C6}" type="presParOf" srcId="{7C3F2B99-438D-4ED7-AB4D-C7F41E8D2627}" destId="{1E154BBF-6219-44F4-8E1A-41840E1EFC6C}" srcOrd="2" destOrd="0" presId="urn:microsoft.com/office/officeart/2005/8/layout/radial2"/>
    <dgm:cxn modelId="{78A6D2FE-D7C1-4F4D-8A78-03CF988D0F24}" type="presParOf" srcId="{1E154BBF-6219-44F4-8E1A-41840E1EFC6C}" destId="{DE769C60-8BC7-4BC8-B45C-8FBE274A7227}" srcOrd="0" destOrd="0" presId="urn:microsoft.com/office/officeart/2005/8/layout/radial2"/>
    <dgm:cxn modelId="{F3F26DD7-9AF6-4BD6-9B64-2B7404F7AB74}" type="presOf" srcId="{2B46D22D-FA92-490C-8081-0F1E988EA599}" destId="{DE769C60-8BC7-4BC8-B45C-8FBE274A7227}" srcOrd="0" destOrd="0" presId="urn:microsoft.com/office/officeart/2005/8/layout/radial2"/>
    <dgm:cxn modelId="{7AD01403-BD01-409F-90EB-CA4B3A49F989}" type="presParOf" srcId="{1E154BBF-6219-44F4-8E1A-41840E1EFC6C}" destId="{38B80259-287F-4DED-9075-4B26FD5D590F}" srcOrd="1" destOrd="0" presId="urn:microsoft.com/office/officeart/2005/8/layout/radial2"/>
    <dgm:cxn modelId="{81CE0FEB-DB51-4A99-8108-2D409A602624}" type="presParOf" srcId="{7C3F2B99-438D-4ED7-AB4D-C7F41E8D2627}" destId="{1155303B-195B-41A3-9D27-C6B60C093173}" srcOrd="3" destOrd="0" presId="urn:microsoft.com/office/officeart/2005/8/layout/radial2"/>
    <dgm:cxn modelId="{602410B6-685D-4943-882D-1F697C567B3F}" type="presOf" srcId="{1F11E4C5-D92D-4D2F-97C4-52C4DFDA7E40}" destId="{1155303B-195B-41A3-9D27-C6B60C093173}" srcOrd="0" destOrd="0" presId="urn:microsoft.com/office/officeart/2005/8/layout/radial2"/>
    <dgm:cxn modelId="{E76EEF2D-37E0-4E2E-A4E1-B63BC112B0D9}" type="presParOf" srcId="{7C3F2B99-438D-4ED7-AB4D-C7F41E8D2627}" destId="{4C30E3E4-217A-4820-B3BD-CD4F7E05CDEA}" srcOrd="4" destOrd="0" presId="urn:microsoft.com/office/officeart/2005/8/layout/radial2"/>
    <dgm:cxn modelId="{44E7193A-D8B6-4737-9E8B-737A34EFD9DA}" type="presParOf" srcId="{4C30E3E4-217A-4820-B3BD-CD4F7E05CDEA}" destId="{387E6406-62A5-403F-B050-4F0A5743DC70}" srcOrd="0" destOrd="0" presId="urn:microsoft.com/office/officeart/2005/8/layout/radial2"/>
    <dgm:cxn modelId="{4103FFBD-2EAE-4F9D-98EB-5885B1431975}" type="presOf" srcId="{C3D2A62F-5D29-4609-9244-786EC9E28EF3}" destId="{387E6406-62A5-403F-B050-4F0A5743DC70}" srcOrd="0" destOrd="0" presId="urn:microsoft.com/office/officeart/2005/8/layout/radial2"/>
    <dgm:cxn modelId="{3B4CA404-0F4F-4584-93BD-EB3E610A4935}" type="presParOf" srcId="{4C30E3E4-217A-4820-B3BD-CD4F7E05CDEA}" destId="{75BA7D5E-E7D2-43D1-8F17-B15DFC693AC4}" srcOrd="1" destOrd="0" presId="urn:microsoft.com/office/officeart/2005/8/layout/radial2"/>
    <dgm:cxn modelId="{BAF820F9-E06E-4857-B47D-1C425C99A2E3}" type="presParOf" srcId="{7C3F2B99-438D-4ED7-AB4D-C7F41E8D2627}" destId="{C159B06F-8F7B-4DE0-8DC2-98E41AC51F99}" srcOrd="5" destOrd="0" presId="urn:microsoft.com/office/officeart/2005/8/layout/radial2"/>
    <dgm:cxn modelId="{DD09691F-8933-47DA-A8CD-E192113CBEA5}" type="presOf" srcId="{A821B9DA-E989-46D7-A38B-1244226B19E4}" destId="{C159B06F-8F7B-4DE0-8DC2-98E41AC51F99}" srcOrd="0" destOrd="0" presId="urn:microsoft.com/office/officeart/2005/8/layout/radial2"/>
    <dgm:cxn modelId="{043B8D1F-D1D9-409A-AD38-9AA4E4BDF2D6}" type="presParOf" srcId="{7C3F2B99-438D-4ED7-AB4D-C7F41E8D2627}" destId="{2F708CBA-04F4-4F47-8973-6AA42478FAB2}" srcOrd="6" destOrd="0" presId="urn:microsoft.com/office/officeart/2005/8/layout/radial2"/>
    <dgm:cxn modelId="{9826DCD0-4F82-4BF4-943F-736859F46DA7}" type="presParOf" srcId="{2F708CBA-04F4-4F47-8973-6AA42478FAB2}" destId="{DEEF1DC5-4829-4B5C-9224-EB2BCDC60CB5}" srcOrd="0" destOrd="0" presId="urn:microsoft.com/office/officeart/2005/8/layout/radial2"/>
    <dgm:cxn modelId="{9C47DFBF-0B6B-4EE8-B2F2-026A51DF720C}" type="presOf" srcId="{87446A67-1D22-467F-8780-7EEDB2593052}" destId="{DEEF1DC5-4829-4B5C-9224-EB2BCDC60CB5}" srcOrd="0" destOrd="0" presId="urn:microsoft.com/office/officeart/2005/8/layout/radial2"/>
    <dgm:cxn modelId="{822ABB36-5F0B-42E9-93D9-8F5B861F2DE7}" type="presParOf" srcId="{2F708CBA-04F4-4F47-8973-6AA42478FAB2}" destId="{78C2425D-40DA-4AAD-A2A1-8B4CCC3063A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1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21AB72C-6FFA-462D-AFE2-8F4BE91408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B00BA3-D73A-413F-A62D-26BA52306BB2}" type="pres">
      <dgm:prSet presAssocID="{A21AB72C-6FFA-462D-AFE2-8F4BE914080F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6486FAE-2B71-467C-8BA4-281A0C7EE9E1}" type="presOf" srcId="{A21AB72C-6FFA-462D-AFE2-8F4BE914080F}" destId="{8EB00BA3-D73A-413F-A62D-26BA52306B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59DE934-6497-4D98-8558-DAA0712643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647B88-A056-4051-A2E8-22817807681B}" type="parTrans" cxnId="{451F846A-F4C0-4D22-97F3-ACA596845A54}">
      <dgm:prSet/>
      <dgm:spPr/>
      <dgm:t>
        <a:bodyPr/>
        <a:lstStyle/>
        <a:p>
          <a:endParaRPr lang="ru-RU"/>
        </a:p>
      </dgm:t>
    </dgm:pt>
    <dgm:pt modelId="{022C071B-D844-4625-9C80-F927010D71BB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В 2025 году в Белокалитвинском районе было приобретено (с участием областных средств) и размещено 402 контейнера для на накопления твердых коммунальных отходов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2C8B649-2622-4774-8C0E-5E748C2513BB}" type="sibTrans" cxnId="{451F846A-F4C0-4D22-97F3-ACA596845A54}">
      <dgm:prSet/>
      <dgm:spPr/>
      <dgm:t>
        <a:bodyPr/>
        <a:lstStyle/>
        <a:p>
          <a:endParaRPr lang="ru-RU"/>
        </a:p>
      </dgm:t>
    </dgm:pt>
    <dgm:pt modelId="{174EE610-FCDA-4CD5-B81D-7E4449AC09E4}" type="pres">
      <dgm:prSet presAssocID="{659DE934-6497-4D98-8558-DAA0712643AF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3755C-F7B3-4E77-96AB-8897FA830757}" type="pres">
      <dgm:prSet presAssocID="{022C071B-D844-4625-9C80-F927010D71BB}" presName="parentText" presStyleLbl="node1" presStyleCnt="1" custScaleY="9422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1F846A-F4C0-4D22-97F3-ACA596845A54}" srcId="{659DE934-6497-4D98-8558-DAA0712643AF}" destId="{022C071B-D844-4625-9C80-F927010D71BB}" srcOrd="0" destOrd="0" parTransId="{86647B88-A056-4051-A2E8-22817807681B}" sibTransId="{82C8B649-2622-4774-8C0E-5E748C2513BB}"/>
    <dgm:cxn modelId="{C9B6942E-16D1-4DA5-BD74-F3958EC628B5}" type="presOf" srcId="{659DE934-6497-4D98-8558-DAA0712643AF}" destId="{174EE610-FCDA-4CD5-B81D-7E4449AC09E4}" srcOrd="0" destOrd="0" presId="urn:microsoft.com/office/officeart/2005/8/layout/vList2"/>
    <dgm:cxn modelId="{91E727DB-213C-4F6E-96C6-2EB4124F294B}" type="presParOf" srcId="{174EE610-FCDA-4CD5-B81D-7E4449AC09E4}" destId="{C773755C-F7B3-4E77-96AB-8897FA830757}" srcOrd="0" destOrd="0" presId="urn:microsoft.com/office/officeart/2005/8/layout/vList2"/>
    <dgm:cxn modelId="{AE9D34E6-4407-4EC1-943C-2F1CA6506F44}" type="presOf" srcId="{022C071B-D844-4625-9C80-F927010D71BB}" destId="{C773755C-F7B3-4E77-96AB-8897FA8307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main"/>
    </a:ext>
  </dgm:extLst>
</dgm:dataModel>
</file>

<file path=ppt/diagrams/data1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A84DB9B-3912-4F2B-95E6-A27EFFD697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759BF-65D2-4053-9B64-57BDE4B81B53}" type="parTrans" cxnId="{68DB3B19-A2F4-4E00-8C78-C1082C4353CA}">
      <dgm:prSet/>
      <dgm:spPr/>
      <dgm:t>
        <a:bodyPr/>
        <a:lstStyle/>
        <a:p>
          <a:endParaRPr lang="ru-RU"/>
        </a:p>
      </dgm:t>
    </dgm:pt>
    <dgm:pt modelId="{EF5FCF03-A283-4EDE-98C3-FD95767BD0A5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Расходы на разработку проектно-сметной документации на рекультивацию загрязненных земельных участков (полигонов ТКО) в 2025 году составили 8 712,6 тыс. рублей (в том числе 8 259,5 тыс. рублей областного бюджета)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9FD1DD2-093E-4A40-84DD-8CB34B8E0D9E}" type="sibTrans" cxnId="{68DB3B19-A2F4-4E00-8C78-C1082C4353CA}">
      <dgm:prSet/>
      <dgm:spPr/>
      <dgm:t>
        <a:bodyPr/>
        <a:lstStyle/>
        <a:p>
          <a:endParaRPr lang="ru-RU"/>
        </a:p>
      </dgm:t>
    </dgm:pt>
    <dgm:pt modelId="{D1F4F9AA-E0E4-491D-8506-D41A092020E2}" type="pres">
      <dgm:prSet presAssocID="{1A84DB9B-3912-4F2B-95E6-A27EFFD6974D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87EAB-59FF-4348-AC4C-2C60F255DA43}" type="pres">
      <dgm:prSet presAssocID="{EF5FCF03-A283-4EDE-98C3-FD95767BD0A5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DB3B19-A2F4-4E00-8C78-C1082C4353CA}" srcId="{1A84DB9B-3912-4F2B-95E6-A27EFFD6974D}" destId="{EF5FCF03-A283-4EDE-98C3-FD95767BD0A5}" srcOrd="0" destOrd="0" parTransId="{747759BF-65D2-4053-9B64-57BDE4B81B53}" sibTransId="{79FD1DD2-093E-4A40-84DD-8CB34B8E0D9E}"/>
    <dgm:cxn modelId="{112B172A-10EF-48CD-AA2B-743435D37E87}" type="presOf" srcId="{1A84DB9B-3912-4F2B-95E6-A27EFFD6974D}" destId="{D1F4F9AA-E0E4-491D-8506-D41A092020E2}" srcOrd="0" destOrd="0" presId="urn:microsoft.com/office/officeart/2005/8/layout/vList2"/>
    <dgm:cxn modelId="{5959DB0C-9965-4D03-AAF3-8F72B10BB516}" type="presParOf" srcId="{D1F4F9AA-E0E4-491D-8506-D41A092020E2}" destId="{92687EAB-59FF-4348-AC4C-2C60F255DA43}" srcOrd="0" destOrd="0" presId="urn:microsoft.com/office/officeart/2005/8/layout/vList2"/>
    <dgm:cxn modelId="{7E4FDA15-04FF-4AAE-85D7-D9CECF92FF9F}" type="presOf" srcId="{EF5FCF03-A283-4EDE-98C3-FD95767BD0A5}" destId="{92687EAB-59FF-4348-AC4C-2C60F255DA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main"/>
    </a:ext>
  </dgm:extLst>
</dgm:dataModel>
</file>

<file path=ppt/diagrams/data1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21AB72C-6FFA-462D-AFE2-8F4BE91408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B00BA3-D73A-413F-A62D-26BA52306BB2}" type="pres">
      <dgm:prSet presAssocID="{A21AB72C-6FFA-462D-AFE2-8F4BE914080F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E8DF43A-2A66-4CE1-9300-D96AF0EDAEF2}" type="presOf" srcId="{A21AB72C-6FFA-462D-AFE2-8F4BE914080F}" destId="{8EB00BA3-D73A-413F-A62D-26BA52306B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D3A648A-C4EC-4DE2-AE22-5ACA64CCF0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75FF35-3A45-48C6-BC66-8850D70D2EFA}" type="parTrans" cxnId="{011BBD15-C666-45DB-B94D-392C015DCC03}">
      <dgm:prSet/>
      <dgm:spPr/>
      <dgm:t>
        <a:bodyPr/>
        <a:lstStyle/>
        <a:p>
          <a:endParaRPr lang="ru-RU"/>
        </a:p>
      </dgm:t>
    </dgm:pt>
    <dgm:pt modelId="{F981FFF5-B379-41B2-86DF-D6279CBA763E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Расходы на благоустройство в Белокалитвинском районе</a:t>
          </a:r>
        </a:p>
        <a:p>
          <a:pPr algn="ctr"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 в 2025 году составили 53 229,8 тыс. рублей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08E7149-B41A-45E5-809C-184998FE4495}" type="sibTrans" cxnId="{011BBD15-C666-45DB-B94D-392C015DCC03}">
      <dgm:prSet/>
      <dgm:spPr/>
      <dgm:t>
        <a:bodyPr/>
        <a:lstStyle/>
        <a:p>
          <a:endParaRPr lang="ru-RU"/>
        </a:p>
      </dgm:t>
    </dgm:pt>
    <dgm:pt modelId="{FD8364D6-B50E-482A-96D0-E906053586BA}" type="pres">
      <dgm:prSet presAssocID="{0D3A648A-C4EC-4DE2-AE22-5ACA64CCF05F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A12A3-8BCD-4455-BD83-CC459AF80B6B}" type="pres">
      <dgm:prSet presAssocID="{F981FFF5-B379-41B2-86DF-D6279CBA763E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BBD15-C666-45DB-B94D-392C015DCC03}" srcId="{0D3A648A-C4EC-4DE2-AE22-5ACA64CCF05F}" destId="{F981FFF5-B379-41B2-86DF-D6279CBA763E}" srcOrd="0" destOrd="0" parTransId="{9A75FF35-3A45-48C6-BC66-8850D70D2EFA}" sibTransId="{808E7149-B41A-45E5-809C-184998FE4495}"/>
    <dgm:cxn modelId="{71094CE8-4C2E-4B77-AC1C-112D461A7418}" type="presOf" srcId="{0D3A648A-C4EC-4DE2-AE22-5ACA64CCF05F}" destId="{FD8364D6-B50E-482A-96D0-E906053586BA}" srcOrd="0" destOrd="0" presId="urn:microsoft.com/office/officeart/2005/8/layout/vList2"/>
    <dgm:cxn modelId="{C5BE09C2-5DE7-454F-9C03-A2E3C1CCF2EE}" type="presParOf" srcId="{FD8364D6-B50E-482A-96D0-E906053586BA}" destId="{B7AA12A3-8BCD-4455-BD83-CC459AF80B6B}" srcOrd="0" destOrd="0" presId="urn:microsoft.com/office/officeart/2005/8/layout/vList2"/>
    <dgm:cxn modelId="{F21DB803-A9CA-4C16-A798-C40382056B9F}" type="presOf" srcId="{F981FFF5-B379-41B2-86DF-D6279CBA763E}" destId="{B7AA12A3-8BCD-4455-BD83-CC459AF80B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1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21AB72C-6FFA-462D-AFE2-8F4BE91408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B00BA3-D73A-413F-A62D-26BA52306BB2}" type="pres">
      <dgm:prSet presAssocID="{A21AB72C-6FFA-462D-AFE2-8F4BE914080F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C66DB25-577D-4B91-9A44-01758F6CDF50}" type="presOf" srcId="{A21AB72C-6FFA-462D-AFE2-8F4BE914080F}" destId="{8EB00BA3-D73A-413F-A62D-26BA52306B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BFE8C6D-F94D-4A77-AF66-FACEC7D417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A00EFD-DF8E-489E-AE8D-B1F7E7776716}" type="parTrans" cxnId="{7D31F400-A786-4D0C-BEA0-CCEA965E35EF}">
      <dgm:prSet/>
      <dgm:spPr/>
      <dgm:t>
        <a:bodyPr/>
        <a:lstStyle/>
        <a:p>
          <a:endParaRPr lang="ru-RU"/>
        </a:p>
      </dgm:t>
    </dgm:pt>
    <dgm:pt modelId="{876B3739-40B7-40AA-8C68-5CEE716F468E}">
      <dgm:prSet custT="1"/>
      <dgm:spPr>
        <a:solidFill>
          <a:srgbClr val="FF0000"/>
        </a:solidFill>
      </dgm:spPr>
      <dgm:t>
        <a:bodyPr/>
        <a:lstStyle/>
        <a:p>
          <a:pPr algn="ctr"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на приобретение детского игрового оборудования, спортивного оборудования, малых архитектурных форм для последующей установки на детских площадках направлено </a:t>
          </a:r>
        </a:p>
        <a:p>
          <a:pPr algn="ctr"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12 655,8 тыс. рублей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1E5EE5AD-FC3F-426C-B196-E8D6DB2E75A3}" type="sibTrans" cxnId="{7D31F400-A786-4D0C-BEA0-CCEA965E35EF}">
      <dgm:prSet/>
      <dgm:spPr/>
      <dgm:t>
        <a:bodyPr/>
        <a:lstStyle/>
        <a:p>
          <a:endParaRPr lang="ru-RU"/>
        </a:p>
      </dgm:t>
    </dgm:pt>
    <dgm:pt modelId="{CB793E85-2777-4043-9854-366D8A6A804E}" type="pres">
      <dgm:prSet presAssocID="{ABFE8C6D-F94D-4A77-AF66-FACEC7D417C5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76FD2-76D6-41CA-9FC1-34958FEA4A09}" type="pres">
      <dgm:prSet presAssocID="{876B3739-40B7-40AA-8C68-5CEE716F468E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31F400-A786-4D0C-BEA0-CCEA965E35EF}" srcId="{ABFE8C6D-F94D-4A77-AF66-FACEC7D417C5}" destId="{876B3739-40B7-40AA-8C68-5CEE716F468E}" srcOrd="0" destOrd="0" parTransId="{86A00EFD-DF8E-489E-AE8D-B1F7E7776716}" sibTransId="{1E5EE5AD-FC3F-426C-B196-E8D6DB2E75A3}"/>
    <dgm:cxn modelId="{BD872B5C-EF0F-4F12-8BA8-BBCF78CA3A09}" type="presOf" srcId="{ABFE8C6D-F94D-4A77-AF66-FACEC7D417C5}" destId="{CB793E85-2777-4043-9854-366D8A6A804E}" srcOrd="0" destOrd="0" presId="urn:microsoft.com/office/officeart/2005/8/layout/vList2"/>
    <dgm:cxn modelId="{03AE0FD7-971F-487C-8AA0-279E7340A33B}" type="presParOf" srcId="{CB793E85-2777-4043-9854-366D8A6A804E}" destId="{55076FD2-76D6-41CA-9FC1-34958FEA4A09}" srcOrd="0" destOrd="0" presId="urn:microsoft.com/office/officeart/2005/8/layout/vList2"/>
    <dgm:cxn modelId="{383A56D5-ED2B-4FA8-BA48-72A6FC4AC056}" type="presOf" srcId="{876B3739-40B7-40AA-8C68-5CEE716F468E}" destId="{55076FD2-76D6-41CA-9FC1-34958FEA4A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1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B517482-E384-4F73-9B8C-77423070B9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A5434F-F464-4E68-A100-7725A0ECE594}" type="parTrans" cxnId="{43920760-9A0A-4E62-965F-ABF83C21604B}">
      <dgm:prSet/>
      <dgm:spPr/>
      <dgm:t>
        <a:bodyPr/>
        <a:lstStyle/>
        <a:p>
          <a:endParaRPr lang="ru-RU"/>
        </a:p>
      </dgm:t>
    </dgm:pt>
    <dgm:pt modelId="{32B18591-C065-44CB-B3CF-978017DAF502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В 2025 году с участием областного софинансирования было открыто четыре новых детских площадки в г. Белая Калитва на улицах:</a:t>
          </a:r>
        </a:p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- Российская </a:t>
          </a:r>
        </a:p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- Энтузиастов </a:t>
          </a:r>
        </a:p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- Энгельса </a:t>
          </a:r>
        </a:p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 - Льва Толстого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0D1771E-72E6-45CB-AEF5-1DEDDF56A188}" type="sibTrans" cxnId="{43920760-9A0A-4E62-965F-ABF83C21604B}">
      <dgm:prSet/>
      <dgm:spPr/>
      <dgm:t>
        <a:bodyPr/>
        <a:lstStyle/>
        <a:p>
          <a:endParaRPr lang="ru-RU"/>
        </a:p>
      </dgm:t>
    </dgm:pt>
    <dgm:pt modelId="{616A091D-B2F4-428D-8648-28EA2E025B74}" type="pres">
      <dgm:prSet presAssocID="{2B517482-E384-4F73-9B8C-77423070B948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1E9CC1-0ED0-4F4E-B82C-896AE94687A6}" type="pres">
      <dgm:prSet presAssocID="{32B18591-C065-44CB-B3CF-978017DAF502}" presName="parentText" presStyleLbl="node1" presStyleCnt="1" custScaleY="996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20760-9A0A-4E62-965F-ABF83C21604B}" srcId="{2B517482-E384-4F73-9B8C-77423070B948}" destId="{32B18591-C065-44CB-B3CF-978017DAF502}" srcOrd="0" destOrd="0" parTransId="{81A5434F-F464-4E68-A100-7725A0ECE594}" sibTransId="{E0D1771E-72E6-45CB-AEF5-1DEDDF56A188}"/>
    <dgm:cxn modelId="{02E3E547-26BA-4C08-A328-12C54DE1A793}" type="presOf" srcId="{2B517482-E384-4F73-9B8C-77423070B948}" destId="{616A091D-B2F4-428D-8648-28EA2E025B74}" srcOrd="0" destOrd="0" presId="urn:microsoft.com/office/officeart/2005/8/layout/vList2"/>
    <dgm:cxn modelId="{D6F09026-D4DB-4ECA-8288-B3458432A12D}" type="presParOf" srcId="{616A091D-B2F4-428D-8648-28EA2E025B74}" destId="{941E9CC1-0ED0-4F4E-B82C-896AE94687A6}" srcOrd="0" destOrd="0" presId="urn:microsoft.com/office/officeart/2005/8/layout/vList2"/>
    <dgm:cxn modelId="{F930AFAB-3A53-415E-8FF6-5DF6E933553A}" type="presOf" srcId="{32B18591-C065-44CB-B3CF-978017DAF502}" destId="{941E9CC1-0ED0-4F4E-B82C-896AE94687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main"/>
    </a:ext>
  </dgm:extLst>
</dgm:dataModel>
</file>

<file path=ppt/diagrams/data1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21AB72C-6FFA-462D-AFE2-8F4BE91408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B00BA3-D73A-413F-A62D-26BA52306BB2}" type="pres">
      <dgm:prSet presAssocID="{A21AB72C-6FFA-462D-AFE2-8F4BE914080F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EF364-2DC0-4824-9BAB-357F4AD50735}" type="presOf" srcId="{A21AB72C-6FFA-462D-AFE2-8F4BE914080F}" destId="{8EB00BA3-D73A-413F-A62D-26BA52306B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5484CD1-FE4A-4111-B54D-B1C63D0DD3B1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EB2FC8-FFE3-4AF3-A4F2-462BC23AA827}" type="parTrans" cxnId="{F8229DC0-5C8C-4F02-B64B-32A3BABE0906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E66E0CFC-462E-4F9E-8566-3A7CC990A6FF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47 392,20 тыс. рублей Сохранение соотношения целевых показателей заработной платы работников учреждений дополнительного образования и работников учреждений культуры, установленных Указами Президента Российской Федерации 2012 года</a:t>
          </a:r>
          <a:endParaRPr lang="ru-RU" sz="20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4418E6-1EC3-40C6-8FBB-0447BA6E0F5E}" type="sibTrans" cxnId="{F8229DC0-5C8C-4F02-B64B-32A3BABE0906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28180592-9C63-4C14-A4F5-14967D204440}" type="parTrans" cxnId="{21DD7B81-3308-433D-9D0B-865316869880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0C4D8638-E955-4B60-AFDC-CA4AA94FEEC0}">
      <dgm:prSet phldrT="[Текст]" custT="1"/>
      <dgm:spPr>
        <a:solidFill>
          <a:srgbClr val="CC99FF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37 304,20 тыс. рублей Увеличение минимального размера оплаты труда </a:t>
          </a:r>
        </a:p>
        <a:p>
          <a:r>
            <a:rPr 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 1 января 2025года до</a:t>
          </a:r>
        </a:p>
        <a:p>
          <a:r>
            <a:rPr 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22 440,00 рублей</a:t>
          </a:r>
        </a:p>
      </dgm:t>
    </dgm:pt>
    <dgm:pt modelId="{4C745E55-44E0-4EAC-BAAB-BFDF1250FB91}" type="sibTrans" cxnId="{21DD7B81-3308-433D-9D0B-865316869880}">
      <dgm:prSet/>
      <dgm:spPr>
        <a:solidFill>
          <a:srgbClr val="CC99FF"/>
        </a:solidFill>
        <a:ln>
          <a:solidFill>
            <a:schemeClr val="accent1"/>
          </a:solidFill>
        </a:ln>
      </dgm:spPr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0FC576FB-339C-4902-BA43-C827C5017CC5}" type="pres">
      <dgm:prSet presAssocID="{D5484CD1-FE4A-4111-B54D-B1C63D0DD3B1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945C5-CFF3-4BA2-8712-F882875A42F8}" type="pres">
      <dgm:prSet presAssocID="{E66E0CFC-462E-4F9E-8566-3A7CC990A6FF}" presName="node" presStyleLbl="node1" presStyleCnt="2" custScaleX="130696" custScaleY="126353" custRadScaleRad="85295" custRadScaleInc="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CCF64-01C8-4374-91A0-56C6BAF45581}" type="pres">
      <dgm:prSet presAssocID="{824418E6-1EC3-40C6-8FBB-0447BA6E0F5E}" presName="sibTrans" presStyleLbl="sibTrans2D1" presStyleCnt="2" custAng="1439795" custScaleX="76389" custScaleY="58572" custLinFactNeighborX="4744" custLinFactNeighborY="26753"/>
      <dgm:spPr/>
      <dgm:t>
        <a:bodyPr/>
        <a:lstStyle/>
        <a:p>
          <a:endParaRPr lang="ru-RU"/>
        </a:p>
      </dgm:t>
    </dgm:pt>
    <dgm:pt modelId="{DC362554-72D7-43EC-867A-914F19EF6907}" type="pres">
      <dgm:prSet presAssocID="{824418E6-1EC3-40C6-8FBB-0447BA6E0F5E}" presName="connectorText" presStyleLbl="sibTrans2D1" presStyleCnt="2"/>
      <dgm:spPr/>
      <dgm:t>
        <a:bodyPr/>
        <a:lstStyle/>
        <a:p>
          <a:endParaRPr lang="ru-RU"/>
        </a:p>
      </dgm:t>
    </dgm:pt>
    <dgm:pt modelId="{A5DD3976-20D4-466E-9DA2-A59DB3E1D76F}" type="pres">
      <dgm:prSet presAssocID="{0C4D8638-E955-4B60-AFDC-CA4AA94FEEC0}" presName="node" presStyleLbl="node1" presStyleIdx="1" presStyleCnt="2" custScaleX="118421" custScaleY="109810" custRadScaleRad="83797" custRadScaleInc="4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5F813-F2EB-4412-AB5B-1D8534499513}" type="pres">
      <dgm:prSet presAssocID="{4C745E55-44E0-4EAC-BAAB-BFDF1250FB91}" presName="sibTrans" presStyleLbl="sibTrans2D1" presStyleIdx="1" presStyleCnt="2" custScaleY="62940" custLinFactNeighborX="-4003" custLinFactNeighborY="-23381"/>
      <dgm:spPr/>
      <dgm:t>
        <a:bodyPr/>
        <a:lstStyle/>
        <a:p>
          <a:endParaRPr lang="ru-RU"/>
        </a:p>
      </dgm:t>
    </dgm:pt>
    <dgm:pt modelId="{4856AF24-DC5D-4D48-8395-00EB13EBF9BF}" type="pres">
      <dgm:prSet presAssocID="{4C745E55-44E0-4EAC-BAAB-BFDF1250FB91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F8229DC0-5C8C-4F02-B64B-32A3BABE0906}" srcId="{D5484CD1-FE4A-4111-B54D-B1C63D0DD3B1}" destId="{E66E0CFC-462E-4F9E-8566-3A7CC990A6FF}" srcOrd="0" destOrd="0" parTransId="{F8EB2FC8-FFE3-4AF3-A4F2-462BC23AA827}" sibTransId="{824418E6-1EC3-40C6-8FBB-0447BA6E0F5E}"/>
    <dgm:cxn modelId="{21DD7B81-3308-433D-9D0B-865316869880}" srcId="{D5484CD1-FE4A-4111-B54D-B1C63D0DD3B1}" destId="{0C4D8638-E955-4B60-AFDC-CA4AA94FEEC0}" srcOrd="1" destOrd="0" parTransId="{28180592-9C63-4C14-A4F5-14967D204440}" sibTransId="{4C745E55-44E0-4EAC-BAAB-BFDF1250FB91}"/>
    <dgm:cxn modelId="{8071B3FD-B779-411C-BA2E-8C43F09C6B9F}" type="presOf" srcId="{D5484CD1-FE4A-4111-B54D-B1C63D0DD3B1}" destId="{0FC576FB-339C-4902-BA43-C827C5017CC5}" srcOrd="0" destOrd="0" presId="urn:microsoft.com/office/officeart/2005/8/layout/cycle2"/>
    <dgm:cxn modelId="{7371197A-8780-4F50-8782-5A609020FC25}" type="presParOf" srcId="{0FC576FB-339C-4902-BA43-C827C5017CC5}" destId="{3FE945C5-CFF3-4BA2-8712-F882875A42F8}" srcOrd="0" destOrd="0" presId="urn:microsoft.com/office/officeart/2005/8/layout/cycle2"/>
    <dgm:cxn modelId="{B1437299-EA7C-4501-B8C3-F556A05A124C}" type="presOf" srcId="{E66E0CFC-462E-4F9E-8566-3A7CC990A6FF}" destId="{3FE945C5-CFF3-4BA2-8712-F882875A42F8}" srcOrd="0" destOrd="0" presId="urn:microsoft.com/office/officeart/2005/8/layout/cycle2"/>
    <dgm:cxn modelId="{FBCA3398-09EA-4A4B-94F0-DDC045F847B9}" type="presParOf" srcId="{0FC576FB-339C-4902-BA43-C827C5017CC5}" destId="{250CCF64-01C8-4374-91A0-56C6BAF45581}" srcOrd="1" destOrd="0" presId="urn:microsoft.com/office/officeart/2005/8/layout/cycle2"/>
    <dgm:cxn modelId="{65B79038-3D21-4ED2-83B7-2AEBB97CCEA6}" type="presOf" srcId="{824418E6-1EC3-40C6-8FBB-0447BA6E0F5E}" destId="{250CCF64-01C8-4374-91A0-56C6BAF45581}" srcOrd="0" destOrd="0" presId="urn:microsoft.com/office/officeart/2005/8/layout/cycle2"/>
    <dgm:cxn modelId="{938324AF-D07D-4F34-9DD7-52B33F418472}" type="presParOf" srcId="{250CCF64-01C8-4374-91A0-56C6BAF45581}" destId="{DC362554-72D7-43EC-867A-914F19EF6907}" srcOrd="0" destOrd="0" presId="urn:microsoft.com/office/officeart/2005/8/layout/cycle2"/>
    <dgm:cxn modelId="{4D370BB2-E567-44B7-8793-47C636A67DDB}" type="presOf" srcId="{824418E6-1EC3-40C6-8FBB-0447BA6E0F5E}" destId="{DC362554-72D7-43EC-867A-914F19EF6907}" srcOrd="1" destOrd="0" presId="urn:microsoft.com/office/officeart/2005/8/layout/cycle2"/>
    <dgm:cxn modelId="{97FD4238-DBDA-429A-B543-E91C53BFEB45}" type="presParOf" srcId="{0FC576FB-339C-4902-BA43-C827C5017CC5}" destId="{A5DD3976-20D4-466E-9DA2-A59DB3E1D76F}" srcOrd="2" destOrd="0" presId="urn:microsoft.com/office/officeart/2005/8/layout/cycle2"/>
    <dgm:cxn modelId="{B6C7A8C1-5BA2-4948-BE22-2B698A28D67E}" type="presOf" srcId="{0C4D8638-E955-4B60-AFDC-CA4AA94FEEC0}" destId="{A5DD3976-20D4-466E-9DA2-A59DB3E1D76F}" srcOrd="0" destOrd="0" presId="urn:microsoft.com/office/officeart/2005/8/layout/cycle2"/>
    <dgm:cxn modelId="{B2F7D9FC-E267-4C2D-B7E5-EB5C502951AE}" type="presParOf" srcId="{0FC576FB-339C-4902-BA43-C827C5017CC5}" destId="{6975F813-F2EB-4412-AB5B-1D8534499513}" srcOrd="3" destOrd="0" presId="urn:microsoft.com/office/officeart/2005/8/layout/cycle2"/>
    <dgm:cxn modelId="{770F5467-2E1D-43A8-83DB-181AA5664DF4}" type="presOf" srcId="{4C745E55-44E0-4EAC-BAAB-BFDF1250FB91}" destId="{6975F813-F2EB-4412-AB5B-1D8534499513}" srcOrd="0" destOrd="0" presId="urn:microsoft.com/office/officeart/2005/8/layout/cycle2"/>
    <dgm:cxn modelId="{91BA5CAD-6720-4154-8389-A9E799D7B918}" type="presParOf" srcId="{6975F813-F2EB-4412-AB5B-1D8534499513}" destId="{4856AF24-DC5D-4D48-8395-00EB13EBF9BF}" srcOrd="0" destOrd="0" presId="urn:microsoft.com/office/officeart/2005/8/layout/cycle2"/>
    <dgm:cxn modelId="{E64CA6A0-4F36-4FD6-ABCE-7D51505C7656}" type="presOf" srcId="{4C745E55-44E0-4EAC-BAAB-BFDF1250FB91}" destId="{4856AF24-DC5D-4D48-8395-00EB13EBF9BF}" srcOrd="1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0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7CB970C-E330-46BA-8C13-0EECC3A47C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1983EA-3948-4338-BCAD-644DB8DE4B25}" type="parTrans" cxnId="{704DE624-F91F-4EC8-8AFF-66ACB4BB7A53}">
      <dgm:prSet/>
      <dgm:spPr/>
      <dgm:t>
        <a:bodyPr/>
        <a:lstStyle/>
        <a:p>
          <a:endParaRPr lang="ru-RU"/>
        </a:p>
      </dgm:t>
    </dgm:pt>
    <dgm:pt modelId="{63AE8C4C-5DC6-40A9-9E37-634AB019A519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smtClean="0"/>
            <a:t>Благоустройство сквера в х. Ильинка Белокалитвинского района – 38 355,5 тыс. рублей;</a:t>
          </a:r>
          <a:endParaRPr lang="ru-RU"/>
        </a:p>
      </dgm:t>
    </dgm:pt>
    <dgm:pt modelId="{70520418-D5D6-4CA2-B98E-F77993BE42B8}" type="sibTrans" cxnId="{704DE624-F91F-4EC8-8AFF-66ACB4BB7A53}">
      <dgm:prSet/>
      <dgm:spPr/>
      <dgm:t>
        <a:bodyPr/>
        <a:lstStyle/>
        <a:p>
          <a:endParaRPr lang="ru-RU"/>
        </a:p>
      </dgm:t>
    </dgm:pt>
    <dgm:pt modelId="{74083BE8-EFE2-43CD-9141-43A29798BBAD}" type="parTrans" cxnId="{12336E10-D99E-4E34-91D1-669FDC4AE6B1}">
      <dgm:prSet/>
      <dgm:spPr/>
      <dgm:t>
        <a:bodyPr/>
        <a:lstStyle/>
        <a:p>
          <a:endParaRPr lang="ru-RU"/>
        </a:p>
      </dgm:t>
    </dgm:pt>
    <dgm:pt modelId="{960417B6-6678-43FF-A1E4-2156DB9E6296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smtClean="0"/>
            <a:t>Благоустройство пляжа в п. Мельничный Белокалитвинского района – 2 218,5 тыс. рублей</a:t>
          </a:r>
          <a:endParaRPr lang="ru-RU" b="1"/>
        </a:p>
      </dgm:t>
    </dgm:pt>
    <dgm:pt modelId="{BE045322-E0A4-416D-8AE0-32CE83CC149A}" type="sibTrans" cxnId="{12336E10-D99E-4E34-91D1-669FDC4AE6B1}">
      <dgm:prSet/>
      <dgm:spPr/>
      <dgm:t>
        <a:bodyPr/>
        <a:lstStyle/>
        <a:p>
          <a:endParaRPr lang="ru-RU"/>
        </a:p>
      </dgm:t>
    </dgm:pt>
    <dgm:pt modelId="{E14D5D45-9364-44A4-BE25-6B54610B4A00}" type="pres">
      <dgm:prSet presAssocID="{C7CB970C-E330-46BA-8C13-0EECC3A47C13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F10C05-B0F9-416C-BC88-F91E37BD2320}" type="pres">
      <dgm:prSet presAssocID="{63AE8C4C-5DC6-40A9-9E37-634AB019A519}" presName="parentText" presStyleLbl="node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1131F-0A93-43FD-959B-2FD18D1B2654}" type="pres">
      <dgm:prSet presAssocID="{70520418-D5D6-4CA2-B98E-F77993BE42B8}" presName="spacer"/>
      <dgm:spPr/>
      <dgm:t>
        <a:bodyPr/>
        <a:lstStyle/>
        <a:p/>
      </dgm:t>
    </dgm:pt>
    <dgm:pt modelId="{9320BA2A-7935-43D0-A855-4A9C4FE1E0F8}" type="pres">
      <dgm:prSet presAssocID="{960417B6-6678-43FF-A1E4-2156DB9E62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DE624-F91F-4EC8-8AFF-66ACB4BB7A53}" srcId="{C7CB970C-E330-46BA-8C13-0EECC3A47C13}" destId="{63AE8C4C-5DC6-40A9-9E37-634AB019A519}" srcOrd="0" destOrd="0" parTransId="{921983EA-3948-4338-BCAD-644DB8DE4B25}" sibTransId="{70520418-D5D6-4CA2-B98E-F77993BE42B8}"/>
    <dgm:cxn modelId="{12336E10-D99E-4E34-91D1-669FDC4AE6B1}" srcId="{C7CB970C-E330-46BA-8C13-0EECC3A47C13}" destId="{960417B6-6678-43FF-A1E4-2156DB9E6296}" srcOrd="1" destOrd="0" parTransId="{74083BE8-EFE2-43CD-9141-43A29798BBAD}" sibTransId="{BE045322-E0A4-416D-8AE0-32CE83CC149A}"/>
    <dgm:cxn modelId="{CA55F633-67B3-452E-9D2A-998871FF815C}" type="presOf" srcId="{C7CB970C-E330-46BA-8C13-0EECC3A47C13}" destId="{E14D5D45-9364-44A4-BE25-6B54610B4A00}" srcOrd="0" destOrd="0" presId="urn:microsoft.com/office/officeart/2005/8/layout/vList2"/>
    <dgm:cxn modelId="{C2A93343-3109-4258-AB2C-7D1F13EE0C46}" type="presParOf" srcId="{E14D5D45-9364-44A4-BE25-6B54610B4A00}" destId="{96F10C05-B0F9-416C-BC88-F91E37BD2320}" srcOrd="0" destOrd="0" presId="urn:microsoft.com/office/officeart/2005/8/layout/vList2"/>
    <dgm:cxn modelId="{55B4E109-9A24-496E-A729-430FD19A68F7}" type="presOf" srcId="{63AE8C4C-5DC6-40A9-9E37-634AB019A519}" destId="{96F10C05-B0F9-416C-BC88-F91E37BD2320}" srcOrd="0" destOrd="0" presId="urn:microsoft.com/office/officeart/2005/8/layout/vList2"/>
    <dgm:cxn modelId="{6A8608C6-42C4-476C-91E0-1562564D636C}" type="presParOf" srcId="{E14D5D45-9364-44A4-BE25-6B54610B4A00}" destId="{E101131F-0A93-43FD-959B-2FD18D1B2654}" srcOrd="1" destOrd="0" presId="urn:microsoft.com/office/officeart/2005/8/layout/vList2"/>
    <dgm:cxn modelId="{76818654-5E07-4818-BF48-539F64D1EDEB}" type="presParOf" srcId="{E14D5D45-9364-44A4-BE25-6B54610B4A00}" destId="{9320BA2A-7935-43D0-A855-4A9C4FE1E0F8}" srcOrd="2" destOrd="0" presId="urn:microsoft.com/office/officeart/2005/8/layout/vList2"/>
    <dgm:cxn modelId="{19854CA2-E19A-4DC0-AD69-4BC90CA2999D}" type="presOf" srcId="{960417B6-6678-43FF-A1E4-2156DB9E6296}" destId="{9320BA2A-7935-43D0-A855-4A9C4FE1E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2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21AB72C-6FFA-462D-AFE2-8F4BE91408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5E219B-DC11-4789-9269-06841D89FFB9}" type="parTrans" cxnId="{F81BDBB0-C80F-4F78-9062-B9423FBEC043}">
      <dgm:prSet/>
      <dgm:spPr/>
      <dgm:t>
        <a:bodyPr/>
        <a:lstStyle/>
        <a:p>
          <a:endParaRPr lang="ru-RU"/>
        </a:p>
      </dgm:t>
    </dgm:pt>
    <dgm:pt modelId="{603CB3CA-C9C0-407A-93F3-77CE138D03D4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ru-RU" b="1" smtClean="0">
              <a:latin typeface="Times New Roman" pitchFamily="18" charset="0"/>
              <a:cs typeface="Times New Roman" pitchFamily="18" charset="0"/>
            </a:rPr>
            <a:t>ликвидация несанкционированных свалок в сумме</a:t>
          </a:r>
        </a:p>
        <a:p>
          <a:pPr algn="ctr"/>
          <a:r>
            <a:rPr lang="ru-RU" b="1" smtClean="0">
              <a:latin typeface="Times New Roman" pitchFamily="18" charset="0"/>
              <a:cs typeface="Times New Roman" pitchFamily="18" charset="0"/>
            </a:rPr>
            <a:t>9 197,5 тыс. рублей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D1944EC-D962-4446-BDA4-CDBC5BB23C5B}" type="sibTrans" cxnId="{F81BDBB0-C80F-4F78-9062-B9423FBEC043}">
      <dgm:prSet/>
      <dgm:spPr/>
      <dgm:t>
        <a:bodyPr/>
        <a:lstStyle/>
        <a:p>
          <a:endParaRPr lang="ru-RU"/>
        </a:p>
      </dgm:t>
    </dgm:pt>
    <dgm:pt modelId="{38BE3CF1-1D17-4959-8013-72A02C211CAE}" type="parTrans" cxnId="{A6F182B9-552A-4833-A1BC-EFB86130C94A}">
      <dgm:prSet/>
      <dgm:spPr/>
      <dgm:t>
        <a:bodyPr/>
        <a:lstStyle/>
        <a:p>
          <a:endParaRPr lang="ru-RU"/>
        </a:p>
      </dgm:t>
    </dgm:pt>
    <dgm:pt modelId="{4F0C34D9-09D6-4907-A06B-4B4C2BDC461C}">
      <dgm:prSet phldrT="[Текст]"/>
      <dgm:spPr>
        <a:solidFill>
          <a:srgbClr val="00B050"/>
        </a:solidFill>
      </dgm:spPr>
      <dgm:t>
        <a:bodyPr/>
        <a:lstStyle/>
        <a:p>
          <a:pPr algn="ctr"/>
          <a:r>
            <a:rPr lang="ru-RU" b="1" smtClean="0">
              <a:latin typeface="Times New Roman" pitchFamily="18" charset="0"/>
              <a:cs typeface="Times New Roman" pitchFamily="18" charset="0"/>
            </a:rPr>
            <a:t>организация детско-юношеского экологического движения в сумме </a:t>
          </a:r>
        </a:p>
        <a:p>
          <a:pPr algn="ctr"/>
          <a:r>
            <a:rPr lang="ru-RU" b="1" smtClean="0">
              <a:latin typeface="Times New Roman" pitchFamily="18" charset="0"/>
              <a:cs typeface="Times New Roman" pitchFamily="18" charset="0"/>
            </a:rPr>
            <a:t>49,7 тыс. рублей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D3155F3-487F-4140-BB95-407685186B7E}" type="sibTrans" cxnId="{A6F182B9-552A-4833-A1BC-EFB86130C94A}">
      <dgm:prSet/>
      <dgm:spPr/>
      <dgm:t>
        <a:bodyPr/>
        <a:lstStyle/>
        <a:p>
          <a:endParaRPr lang="ru-RU"/>
        </a:p>
      </dgm:t>
    </dgm:pt>
    <dgm:pt modelId="{8EB00BA3-D73A-413F-A62D-26BA52306BB2}" type="pres">
      <dgm:prSet presAssocID="{A21AB72C-6FFA-462D-AFE2-8F4BE914080F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F04F1-47B4-42A9-8719-249C4236FC5A}" type="pres">
      <dgm:prSet presAssocID="{603CB3CA-C9C0-407A-93F3-77CE138D03D4}" presName="parentText" presStyleLbl="node1" presStyleCnt="2" custScaleY="135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5F242-82AF-4749-8535-764DF4406A35}" type="pres">
      <dgm:prSet presAssocID="{BD1944EC-D962-4446-BDA4-CDBC5BB23C5B}" presName="spacer"/>
      <dgm:spPr/>
      <dgm:t>
        <a:bodyPr/>
        <a:lstStyle/>
        <a:p/>
      </dgm:t>
    </dgm:pt>
    <dgm:pt modelId="{76B65C99-39D4-4D59-A857-1147B7A51695}" type="pres">
      <dgm:prSet presAssocID="{4F0C34D9-09D6-4907-A06B-4B4C2BDC461C}" presName="parentText" presStyleLbl="node1" presStyleIdx="1" presStyleCnt="2" custScaleY="147564" custLinFactNeighborY="9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BDBB0-C80F-4F78-9062-B9423FBEC043}" srcId="{A21AB72C-6FFA-462D-AFE2-8F4BE914080F}" destId="{603CB3CA-C9C0-407A-93F3-77CE138D03D4}" srcOrd="0" destOrd="0" parTransId="{215E219B-DC11-4789-9269-06841D89FFB9}" sibTransId="{BD1944EC-D962-4446-BDA4-CDBC5BB23C5B}"/>
    <dgm:cxn modelId="{A6F182B9-552A-4833-A1BC-EFB86130C94A}" srcId="{A21AB72C-6FFA-462D-AFE2-8F4BE914080F}" destId="{4F0C34D9-09D6-4907-A06B-4B4C2BDC461C}" srcOrd="1" destOrd="0" parTransId="{38BE3CF1-1D17-4959-8013-72A02C211CAE}" sibTransId="{7D3155F3-487F-4140-BB95-407685186B7E}"/>
    <dgm:cxn modelId="{82EDDF15-2A73-49D1-9FFF-367122D8F97B}" type="presOf" srcId="{A21AB72C-6FFA-462D-AFE2-8F4BE914080F}" destId="{8EB00BA3-D73A-413F-A62D-26BA52306BB2}" srcOrd="0" destOrd="0" presId="urn:microsoft.com/office/officeart/2005/8/layout/vList2"/>
    <dgm:cxn modelId="{D0241D1C-1223-49C8-B380-19F47B3B9994}" type="presParOf" srcId="{8EB00BA3-D73A-413F-A62D-26BA52306BB2}" destId="{2B9F04F1-47B4-42A9-8719-249C4236FC5A}" srcOrd="0" destOrd="0" presId="urn:microsoft.com/office/officeart/2005/8/layout/vList2"/>
    <dgm:cxn modelId="{17292BF5-D8A8-471E-8B9F-EB3110B9619C}" type="presOf" srcId="{603CB3CA-C9C0-407A-93F3-77CE138D03D4}" destId="{2B9F04F1-47B4-42A9-8719-249C4236FC5A}" srcOrd="0" destOrd="0" presId="urn:microsoft.com/office/officeart/2005/8/layout/vList2"/>
    <dgm:cxn modelId="{D8094911-A864-4A68-8AEE-B20B3271B8AB}" type="presParOf" srcId="{8EB00BA3-D73A-413F-A62D-26BA52306BB2}" destId="{C0B5F242-82AF-4749-8535-764DF4406A35}" srcOrd="1" destOrd="0" presId="urn:microsoft.com/office/officeart/2005/8/layout/vList2"/>
    <dgm:cxn modelId="{3614FF8F-D0FD-47DF-BC1B-EDD1798D6CBD}" type="presParOf" srcId="{8EB00BA3-D73A-413F-A62D-26BA52306BB2}" destId="{76B65C99-39D4-4D59-A857-1147B7A51695}" srcOrd="2" destOrd="0" presId="urn:microsoft.com/office/officeart/2005/8/layout/vList2"/>
    <dgm:cxn modelId="{BC226216-D849-4E6B-9F6C-5FE74A368E1A}" type="presOf" srcId="{4F0C34D9-09D6-4907-A06B-4B4C2BDC461C}" destId="{76B65C99-39D4-4D59-A857-1147B7A516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6CE65A2-7707-475A-BA53-F38E1E6360CB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245D2-1C38-4099-9123-9F84444C2CB0}" type="parTrans" cxnId="{5CC789FC-1090-4930-AB47-ECA3D4B8FF85}">
      <dgm:prSet/>
      <dgm:spPr/>
      <dgm:t>
        <a:bodyPr/>
        <a:lstStyle/>
        <a:p>
          <a:endParaRPr lang="ru-RU"/>
        </a:p>
      </dgm:t>
    </dgm:pt>
    <dgm:pt modelId="{67302C44-8C71-4E95-8DE7-3FE8E645663A}">
      <dgm:prSet custT="1"/>
      <dgm:spPr/>
      <dgm:t>
        <a:bodyPr/>
        <a:lstStyle/>
        <a:p>
          <a:pPr rtl="0"/>
          <a:r>
            <a:rPr lang="ru-RU" sz="1400" b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заболеваний и формирование здорового образа жизни  -</a:t>
          </a:r>
        </a:p>
        <a:p>
          <a:pPr rtl="0"/>
          <a:r>
            <a:rPr lang="ru-RU" sz="1400" b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19,7 тыс.рублей</a:t>
          </a:r>
          <a:endParaRPr lang="ru-RU" sz="1400" b="1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3AA13D0-88D6-4304-B669-D8B716FE09D5}" type="sibTrans" cxnId="{5CC789FC-1090-4930-AB47-ECA3D4B8FF85}">
      <dgm:prSet/>
      <dgm:spPr/>
      <dgm:t>
        <a:bodyPr/>
        <a:lstStyle/>
        <a:p>
          <a:endParaRPr lang="ru-RU"/>
        </a:p>
      </dgm:t>
    </dgm:pt>
    <dgm:pt modelId="{1E7FB694-EE94-424F-93E8-59F6CE6B2FC3}" type="parTrans" cxnId="{BA536348-BCBE-4E28-A2C5-3565DE2E796E}">
      <dgm:prSet/>
      <dgm:spPr/>
      <dgm:t>
        <a:bodyPr/>
        <a:lstStyle/>
        <a:p>
          <a:endParaRPr lang="ru-RU"/>
        </a:p>
      </dgm:t>
    </dgm:pt>
    <dgm:pt modelId="{1D618774-9B04-4CD1-97E0-DAD91BB0C665}">
      <dgm:prSet custT="1"/>
      <dgm:spPr/>
      <dgm:t>
        <a:bodyPr/>
        <a:lstStyle/>
        <a:p>
          <a:r>
            <a:rPr lang="ru-RU" sz="1400" b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Транспортировка пациентов, страдающих хронической почечной недостаточностью– 2 629,4 тыс.рублей</a:t>
          </a:r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96191F9D-DB5E-4E73-871B-94C3AE79E14C}" type="sibTrans" cxnId="{BA536348-BCBE-4E28-A2C5-3565DE2E796E}">
      <dgm:prSet/>
      <dgm:spPr/>
      <dgm:t>
        <a:bodyPr/>
        <a:lstStyle/>
        <a:p>
          <a:endParaRPr lang="ru-RU"/>
        </a:p>
      </dgm:t>
    </dgm:pt>
    <dgm:pt modelId="{15972E05-341B-4751-848E-846CD008B3D1}" type="parTrans" cxnId="{F81571BB-AB48-40A8-B803-9882C681435A}">
      <dgm:prSet/>
      <dgm:spPr/>
      <dgm:t>
        <a:bodyPr/>
        <a:lstStyle/>
        <a:p>
          <a:endParaRPr lang="ru-RU"/>
        </a:p>
      </dgm:t>
    </dgm:pt>
    <dgm:pt modelId="{6889FC16-7DA7-4CB2-9A2C-40AA52D57E57}">
      <dgm:prSet custT="1"/>
      <dgm:spPr/>
      <dgm:t>
        <a:bodyPr/>
        <a:lstStyle/>
        <a:p>
          <a:r>
            <a:rPr lang="ru-RU" sz="1400" b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Доплаты к стипендиям </a:t>
          </a:r>
        </a:p>
        <a:p>
          <a:r>
            <a:rPr lang="ru-RU" sz="1400" b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35 студентам </a:t>
          </a:r>
        </a:p>
        <a:p>
          <a:r>
            <a:rPr lang="ru-RU" sz="1400" b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 ординаторам</a:t>
          </a:r>
        </a:p>
        <a:p>
          <a:r>
            <a:rPr lang="ru-RU" sz="1400" b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289,0 тыс. рублей </a:t>
          </a:r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69E41A06-F995-4275-8D78-63D105E6E2A4}" type="sibTrans" cxnId="{F81571BB-AB48-40A8-B803-9882C681435A}">
      <dgm:prSet/>
      <dgm:spPr/>
      <dgm:t>
        <a:bodyPr/>
        <a:lstStyle/>
        <a:p>
          <a:endParaRPr lang="ru-RU"/>
        </a:p>
      </dgm:t>
    </dgm:pt>
    <dgm:pt modelId="{2A39C7FD-3555-47EA-9562-A2CC51D860CA}" type="parTrans" cxnId="{70B5197F-2A4F-45C2-8580-9F665C087F8D}">
      <dgm:prSet/>
      <dgm:spPr/>
      <dgm:t>
        <a:bodyPr/>
        <a:lstStyle/>
        <a:p>
          <a:endParaRPr lang="ru-RU"/>
        </a:p>
      </dgm:t>
    </dgm:pt>
    <dgm:pt modelId="{4ADA2F78-248D-463B-AF47-F0B68C1847F9}">
      <dgm:prSet custT="1"/>
      <dgm:spPr/>
      <dgm:t>
        <a:bodyPr/>
        <a:lstStyle/>
        <a:p>
          <a:r>
            <a:rPr lang="ru-RU" sz="1400" b="1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Найм  жилых помещений для иногородних врачей - 15 человек </a:t>
          </a:r>
        </a:p>
        <a:p>
          <a:r>
            <a:rPr lang="ru-RU" sz="1400" b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1 587,4 тыс.рублей</a:t>
          </a:r>
          <a:endParaRPr lang="ru-RU" sz="1400" b="1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869F62C-F886-4F71-BC1F-DC486AAD1FB9}" type="sibTrans" cxnId="{70B5197F-2A4F-45C2-8580-9F665C087F8D}">
      <dgm:prSet/>
      <dgm:spPr/>
      <dgm:t>
        <a:bodyPr/>
        <a:lstStyle/>
        <a:p>
          <a:endParaRPr lang="ru-RU"/>
        </a:p>
      </dgm:t>
    </dgm:pt>
    <dgm:pt modelId="{3F664A8E-5D83-4522-B302-7BD7CDDB8B43}" type="pres">
      <dgm:prSet presAssocID="{66CE65A2-7707-475A-BA53-F38E1E6360CB}" presName="matrix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B6CD89-73FF-4302-938F-5DEE66828B65}" type="pres">
      <dgm:prSet presAssocID="{66CE65A2-7707-475A-BA53-F38E1E6360CB}" presName="diamond" presStyleLbl="bgShp" presStyleCnt="1" custScaleX="92424"/>
      <dgm:spPr/>
      <dgm:t>
        <a:bodyPr/>
        <a:lstStyle/>
        <a:p/>
      </dgm:t>
    </dgm:pt>
    <dgm:pt modelId="{8CDD81FD-E989-4164-929C-3345D79D7EE6}" type="pres">
      <dgm:prSet presAssocID="{66CE65A2-7707-475A-BA53-F38E1E6360CB}" presName="quad1" presStyleLbl="node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91597-BD10-46FE-8EC8-65C624C89B93}" type="pres">
      <dgm:prSet presAssocID="{66CE65A2-7707-475A-BA53-F38E1E6360C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761B5-5E4F-444A-9A72-709EC7A886C2}" type="pres">
      <dgm:prSet presAssocID="{66CE65A2-7707-475A-BA53-F38E1E6360CB}" presName="quad3" presStyleLbl="node1" presStyleIdx="2" presStyleCnt="4" custLinFactNeighborX="1717" custLinFactNeighborY="-1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FA12D-9DF1-404F-B7E8-4A4DAF6FD983}" type="pres">
      <dgm:prSet presAssocID="{66CE65A2-7707-475A-BA53-F38E1E6360C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C789FC-1090-4930-AB47-ECA3D4B8FF85}" srcId="{66CE65A2-7707-475A-BA53-F38E1E6360CB}" destId="{67302C44-8C71-4E95-8DE7-3FE8E645663A}" srcOrd="0" destOrd="0" parTransId="{62C245D2-1C38-4099-9123-9F84444C2CB0}" sibTransId="{D3AA13D0-88D6-4304-B669-D8B716FE09D5}"/>
    <dgm:cxn modelId="{BA536348-BCBE-4E28-A2C5-3565DE2E796E}" srcId="{66CE65A2-7707-475A-BA53-F38E1E6360CB}" destId="{1D618774-9B04-4CD1-97E0-DAD91BB0C665}" srcOrd="1" destOrd="0" parTransId="{1E7FB694-EE94-424F-93E8-59F6CE6B2FC3}" sibTransId="{96191F9D-DB5E-4E73-871B-94C3AE79E14C}"/>
    <dgm:cxn modelId="{F81571BB-AB48-40A8-B803-9882C681435A}" srcId="{66CE65A2-7707-475A-BA53-F38E1E6360CB}" destId="{6889FC16-7DA7-4CB2-9A2C-40AA52D57E57}" srcOrd="2" destOrd="0" parTransId="{15972E05-341B-4751-848E-846CD008B3D1}" sibTransId="{69E41A06-F995-4275-8D78-63D105E6E2A4}"/>
    <dgm:cxn modelId="{70B5197F-2A4F-45C2-8580-9F665C087F8D}" srcId="{66CE65A2-7707-475A-BA53-F38E1E6360CB}" destId="{4ADA2F78-248D-463B-AF47-F0B68C1847F9}" srcOrd="3" destOrd="0" parTransId="{2A39C7FD-3555-47EA-9562-A2CC51D860CA}" sibTransId="{B869F62C-F886-4F71-BC1F-DC486AAD1FB9}"/>
    <dgm:cxn modelId="{1CD45A82-1880-4A9E-8FE1-4884E3AD1548}" type="presOf" srcId="{66CE65A2-7707-475A-BA53-F38E1E6360CB}" destId="{3F664A8E-5D83-4522-B302-7BD7CDDB8B43}" srcOrd="0" destOrd="0" presId="urn:microsoft.com/office/officeart/2005/8/layout/matrix3"/>
    <dgm:cxn modelId="{AD5AA394-94EC-407F-98B3-7AD82270C1B4}" type="presParOf" srcId="{3F664A8E-5D83-4522-B302-7BD7CDDB8B43}" destId="{F0B6CD89-73FF-4302-938F-5DEE66828B65}" srcOrd="0" destOrd="0" presId="urn:microsoft.com/office/officeart/2005/8/layout/matrix3"/>
    <dgm:cxn modelId="{30B4B176-CB37-4525-93E6-150A14FEA7B1}" type="presParOf" srcId="{3F664A8E-5D83-4522-B302-7BD7CDDB8B43}" destId="{8CDD81FD-E989-4164-929C-3345D79D7EE6}" srcOrd="1" destOrd="0" presId="urn:microsoft.com/office/officeart/2005/8/layout/matrix3"/>
    <dgm:cxn modelId="{B96D4A88-E7D9-4E52-BCFA-555085860032}" type="presOf" srcId="{67302C44-8C71-4E95-8DE7-3FE8E645663A}" destId="{8CDD81FD-E989-4164-929C-3345D79D7EE6}" srcOrd="0" destOrd="0" presId="urn:microsoft.com/office/officeart/2005/8/layout/matrix3"/>
    <dgm:cxn modelId="{5C0876CF-9A38-4034-9046-7077459F4869}" type="presParOf" srcId="{3F664A8E-5D83-4522-B302-7BD7CDDB8B43}" destId="{79191597-BD10-46FE-8EC8-65C624C89B93}" srcOrd="2" destOrd="0" presId="urn:microsoft.com/office/officeart/2005/8/layout/matrix3"/>
    <dgm:cxn modelId="{95EE70D5-FB40-47BC-A274-AA7DA58FF2C9}" type="presOf" srcId="{1D618774-9B04-4CD1-97E0-DAD91BB0C665}" destId="{79191597-BD10-46FE-8EC8-65C624C89B93}" srcOrd="0" destOrd="0" presId="urn:microsoft.com/office/officeart/2005/8/layout/matrix3"/>
    <dgm:cxn modelId="{B7E5E0F6-642A-4433-B97D-D0EB240A5124}" type="presParOf" srcId="{3F664A8E-5D83-4522-B302-7BD7CDDB8B43}" destId="{FE3761B5-5E4F-444A-9A72-709EC7A886C2}" srcOrd="3" destOrd="0" presId="urn:microsoft.com/office/officeart/2005/8/layout/matrix3"/>
    <dgm:cxn modelId="{0D307A78-38F3-43D1-8773-796481D0FE31}" type="presOf" srcId="{6889FC16-7DA7-4CB2-9A2C-40AA52D57E57}" destId="{FE3761B5-5E4F-444A-9A72-709EC7A886C2}" srcOrd="0" destOrd="0" presId="urn:microsoft.com/office/officeart/2005/8/layout/matrix3"/>
    <dgm:cxn modelId="{8D9036C7-7733-4EF6-8D12-46A3AD0FD27E}" type="presParOf" srcId="{3F664A8E-5D83-4522-B302-7BD7CDDB8B43}" destId="{6C7FA12D-9DF1-404F-B7E8-4A4DAF6FD983}" srcOrd="4" destOrd="0" presId="urn:microsoft.com/office/officeart/2005/8/layout/matrix3"/>
    <dgm:cxn modelId="{2E8F6634-6ED5-40B4-BA1B-B3F15710CA92}" type="presOf" srcId="{4ADA2F78-248D-463B-AF47-F0B68C1847F9}" destId="{6C7FA12D-9DF1-404F-B7E8-4A4DAF6FD983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8F60E3C-7FC8-489E-B99A-D7061EA44ED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194CE-2443-4955-992F-4CEC99181950}" type="parTrans" cxnId="{D7A1AF64-1115-47A7-86EF-8EF65D5DB33D}">
      <dgm:prSet/>
      <dgm:spPr/>
      <dgm:t>
        <a:bodyPr/>
        <a:lstStyle/>
        <a:p>
          <a:endParaRPr lang="ru-RU"/>
        </a:p>
      </dgm:t>
    </dgm:pt>
    <dgm:pt modelId="{51BC832A-5F54-4138-B025-FC368D287D8A}">
      <dgm:prSet phldrT="[Текст]"/>
      <dgm:spPr>
        <a:solidFill>
          <a:srgbClr val="CC99FF"/>
        </a:solidFill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возмещение предприятиям жилищно-коммунального хозяйства части платы граждан за коммунальные услуги по теплоснабжению и горячему водоснабжению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FB634A4-ADD8-479F-A746-52A9302DD9F0}" type="sibTrans" cxnId="{D7A1AF64-1115-47A7-86EF-8EF65D5DB33D}">
      <dgm:prSet/>
      <dgm:spPr/>
      <dgm:t>
        <a:bodyPr/>
        <a:lstStyle/>
        <a:p>
          <a:endParaRPr lang="ru-RU"/>
        </a:p>
      </dgm:t>
    </dgm:pt>
    <dgm:pt modelId="{D2D951E0-18FC-4BF9-9FA5-ACDA2881A4DF}" type="parTrans" cxnId="{7F46E4FA-0AE2-4533-ADCA-17AF65029D9C}">
      <dgm:prSet/>
      <dgm:spPr/>
      <dgm:t>
        <a:bodyPr/>
        <a:lstStyle/>
        <a:p>
          <a:endParaRPr lang="ru-RU"/>
        </a:p>
      </dgm:t>
    </dgm:pt>
    <dgm:pt modelId="{C6F1B125-BC06-4C3B-AB5B-88AB9C0635C4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на разработку проектной документации на обустройство объектами инженерной инфраструктуры (в части газификации)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E80D29E-24BC-400F-8B3B-B8BC4CD53F45}" type="parTrans" cxnId="{39741AA9-0AA8-477B-9D58-DCE078F68C60}">
      <dgm:prSet/>
      <dgm:spPr/>
      <dgm:t>
        <a:bodyPr/>
        <a:lstStyle/>
        <a:p>
          <a:endParaRPr lang="ru-RU"/>
        </a:p>
      </dgm:t>
    </dgm:pt>
    <dgm:pt modelId="{EAA794ED-0D54-4BEF-AE86-B6D0DABC3B0E}">
      <dgm:prSet phldrT="[Текст]"/>
      <dgm:spPr/>
      <dgm:t>
        <a:bodyPr/>
        <a:lstStyle/>
        <a:p>
          <a:endParaRPr lang="ru-RU"/>
        </a:p>
      </dgm:t>
    </dgm:pt>
    <dgm:pt modelId="{B3420483-C540-40E9-A9B8-FBF34D6AD879}" type="sibTrans" cxnId="{39741AA9-0AA8-477B-9D58-DCE078F68C60}">
      <dgm:prSet/>
      <dgm:spPr/>
      <dgm:t>
        <a:bodyPr/>
        <a:lstStyle/>
        <a:p>
          <a:endParaRPr lang="ru-RU"/>
        </a:p>
      </dgm:t>
    </dgm:pt>
    <dgm:pt modelId="{9B266A1B-EBC2-4C56-A6BC-7386C69D947E}" type="sibTrans" cxnId="{7F46E4FA-0AE2-4533-ADCA-17AF65029D9C}">
      <dgm:prSet/>
      <dgm:spPr/>
      <dgm:t>
        <a:bodyPr/>
        <a:lstStyle/>
        <a:p>
          <a:endParaRPr lang="ru-RU"/>
        </a:p>
      </dgm:t>
    </dgm:pt>
    <dgm:pt modelId="{48BAF0E9-36AB-4414-B849-BA4D0884469D}" type="pres">
      <dgm:prSet presAssocID="{38F60E3C-7FC8-489E-B99A-D7061EA44ED3}" presName="Name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2C7621-9B47-4B9B-AEEF-61142708691E}" type="pres">
      <dgm:prSet presAssocID="{51BC832A-5F54-4138-B025-FC368D287D8A}" presName="linNode"/>
      <dgm:spPr/>
      <dgm:t>
        <a:bodyPr/>
        <a:lstStyle/>
        <a:p/>
      </dgm:t>
    </dgm:pt>
    <dgm:pt modelId="{9326D293-0876-431A-BFD3-A3BB63353502}" type="pres">
      <dgm:prSet presAssocID="{51BC832A-5F54-4138-B025-FC368D287D8A}" presName="parentShp" presStyleLbl="node1" presStyleCnt="2" custScaleX="226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33D8E-6622-4EB1-8103-F0AC362D14F8}" type="pres">
      <dgm:prSet presAssocID="{51BC832A-5F54-4138-B025-FC368D287D8A}" presName="childShp" presStyleLbl="bgAccFollowNode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DD992-82DA-4D30-B9C5-8121AE67269E}" type="pres">
      <dgm:prSet presAssocID="{8FB634A4-ADD8-479F-A746-52A9302DD9F0}" presName="spacing"/>
      <dgm:spPr/>
      <dgm:t>
        <a:bodyPr/>
        <a:lstStyle/>
        <a:p/>
      </dgm:t>
    </dgm:pt>
    <dgm:pt modelId="{806E2530-7FD6-4198-BB5B-5D907F9F8D69}" type="pres">
      <dgm:prSet presAssocID="{C6F1B125-BC06-4C3B-AB5B-88AB9C0635C4}" presName="linNode"/>
      <dgm:spPr/>
      <dgm:t>
        <a:bodyPr/>
        <a:lstStyle/>
        <a:p/>
      </dgm:t>
    </dgm:pt>
    <dgm:pt modelId="{54329E00-C082-4202-9069-B6FFE8716849}" type="pres">
      <dgm:prSet presAssocID="{C6F1B125-BC06-4C3B-AB5B-88AB9C0635C4}" presName="parentShp" presStyleLbl="node1" presStyleIdx="1" presStyleCnt="2" custScaleX="226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D8B14-7D82-4E9C-9B85-84DFE8790257}" type="pres">
      <dgm:prSet presAssocID="{C6F1B125-BC06-4C3B-AB5B-88AB9C0635C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A1AF64-1115-47A7-86EF-8EF65D5DB33D}" srcId="{38F60E3C-7FC8-489E-B99A-D7061EA44ED3}" destId="{51BC832A-5F54-4138-B025-FC368D287D8A}" srcOrd="0" destOrd="0" parTransId="{3C8194CE-2443-4955-992F-4CEC99181950}" sibTransId="{8FB634A4-ADD8-479F-A746-52A9302DD9F0}"/>
    <dgm:cxn modelId="{7F46E4FA-0AE2-4533-ADCA-17AF65029D9C}" srcId="{38F60E3C-7FC8-489E-B99A-D7061EA44ED3}" destId="{C6F1B125-BC06-4C3B-AB5B-88AB9C0635C4}" srcOrd="1" destOrd="0" parTransId="{D2D951E0-18FC-4BF9-9FA5-ACDA2881A4DF}" sibTransId="{9B266A1B-EBC2-4C56-A6BC-7386C69D947E}"/>
    <dgm:cxn modelId="{39741AA9-0AA8-477B-9D58-DCE078F68C60}" srcId="{C6F1B125-BC06-4C3B-AB5B-88AB9C0635C4}" destId="{EAA794ED-0D54-4BEF-AE86-B6D0DABC3B0E}" srcOrd="0" destOrd="0" parTransId="{AE80D29E-24BC-400F-8B3B-B8BC4CD53F45}" sibTransId="{B3420483-C540-40E9-A9B8-FBF34D6AD879}"/>
    <dgm:cxn modelId="{74CEC00C-1188-4774-885B-F316229239EC}" type="presOf" srcId="{38F60E3C-7FC8-489E-B99A-D7061EA44ED3}" destId="{48BAF0E9-36AB-4414-B849-BA4D0884469D}" srcOrd="0" destOrd="0" presId="urn:microsoft.com/office/officeart/2005/8/layout/vList6"/>
    <dgm:cxn modelId="{3AAFB761-52FA-4C1E-AFD3-A0CC05779ED1}" type="presParOf" srcId="{48BAF0E9-36AB-4414-B849-BA4D0884469D}" destId="{FC2C7621-9B47-4B9B-AEEF-61142708691E}" srcOrd="0" destOrd="0" presId="urn:microsoft.com/office/officeart/2005/8/layout/vList6"/>
    <dgm:cxn modelId="{F4634E42-60ED-4360-AB6D-8A4BB8C6E7AB}" type="presParOf" srcId="{FC2C7621-9B47-4B9B-AEEF-61142708691E}" destId="{9326D293-0876-431A-BFD3-A3BB63353502}" srcOrd="0" destOrd="0" presId="urn:microsoft.com/office/officeart/2005/8/layout/vList6"/>
    <dgm:cxn modelId="{C15C52CF-6441-4707-9CFC-AF4150D6169B}" type="presOf" srcId="{51BC832A-5F54-4138-B025-FC368D287D8A}" destId="{9326D293-0876-431A-BFD3-A3BB63353502}" srcOrd="0" destOrd="0" presId="urn:microsoft.com/office/officeart/2005/8/layout/vList6"/>
    <dgm:cxn modelId="{7BD7CE0B-F859-467A-8865-CB29ABE545E5}" type="presParOf" srcId="{FC2C7621-9B47-4B9B-AEEF-61142708691E}" destId="{84533D8E-6622-4EB1-8103-F0AC362D14F8}" srcOrd="1" destOrd="0" presId="urn:microsoft.com/office/officeart/2005/8/layout/vList6"/>
    <dgm:cxn modelId="{17121723-EAB5-41AE-ABB4-411BF9564AC7}" type="presParOf" srcId="{48BAF0E9-36AB-4414-B849-BA4D0884469D}" destId="{AF9DD992-82DA-4D30-B9C5-8121AE67269E}" srcOrd="1" destOrd="0" presId="urn:microsoft.com/office/officeart/2005/8/layout/vList6"/>
    <dgm:cxn modelId="{9B4786A2-80DE-4D9F-A263-73B9F9180233}" type="presParOf" srcId="{48BAF0E9-36AB-4414-B849-BA4D0884469D}" destId="{806E2530-7FD6-4198-BB5B-5D907F9F8D69}" srcOrd="2" destOrd="0" presId="urn:microsoft.com/office/officeart/2005/8/layout/vList6"/>
    <dgm:cxn modelId="{C593EDDF-932E-4381-A26F-8C6619646681}" type="presParOf" srcId="{806E2530-7FD6-4198-BB5B-5D907F9F8D69}" destId="{54329E00-C082-4202-9069-B6FFE8716849}" srcOrd="0" destOrd="0" presId="urn:microsoft.com/office/officeart/2005/8/layout/vList6"/>
    <dgm:cxn modelId="{0AF5A89B-BB29-4FA0-B116-5BF0F5215EF2}" type="presOf" srcId="{C6F1B125-BC06-4C3B-AB5B-88AB9C0635C4}" destId="{54329E00-C082-4202-9069-B6FFE8716849}" srcOrd="0" destOrd="0" presId="urn:microsoft.com/office/officeart/2005/8/layout/vList6"/>
    <dgm:cxn modelId="{6D258484-6994-4756-853F-A01C15BAA6BE}" type="presParOf" srcId="{806E2530-7FD6-4198-BB5B-5D907F9F8D69}" destId="{872D8B14-7D82-4E9C-9B85-84DFE8790257}" srcOrd="1" destOrd="0" presId="urn:microsoft.com/office/officeart/2005/8/layout/vList6"/>
    <dgm:cxn modelId="{F084670E-DD35-4ECA-AD53-790D716E7E54}" type="presOf" srcId="{EAA794ED-0D54-4BEF-AE86-B6D0DABC3B0E}" destId="{872D8B14-7D82-4E9C-9B85-84DFE8790257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E79A57C5-7E7A-442A-AE50-EA9710A0D65E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D9E64E-3C51-4969-9E19-0E666534A823}" type="parTrans" cxnId="{E674E6A7-46DC-4FE6-BE02-F8FD9A82056F}">
      <dgm:prSet/>
      <dgm:spPr/>
      <dgm:t>
        <a:bodyPr/>
        <a:lstStyle/>
        <a:p>
          <a:endParaRPr lang="ru-RU"/>
        </a:p>
      </dgm:t>
    </dgm:pt>
    <dgm:pt modelId="{30B0481F-A319-4F0F-9830-BE0F9FD6C0E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ru-RU" sz="2800" b="1" smtClean="0">
              <a:latin typeface="Times New Roman" pitchFamily="18" charset="0"/>
              <a:cs typeface="Times New Roman" pitchFamily="18" charset="0"/>
            </a:rPr>
            <a:t>Дорожный фонд – </a:t>
          </a:r>
        </a:p>
        <a:p>
          <a:pPr>
            <a:lnSpc>
              <a:spcPct val="100000"/>
            </a:lnSpc>
            <a:spcAft>
              <a:spcPct val="0"/>
            </a:spcAft>
          </a:pPr>
          <a:r>
            <a:rPr lang="ru-RU" sz="2800" b="1" smtClean="0">
              <a:latin typeface="Times New Roman" pitchFamily="18" charset="0"/>
              <a:cs typeface="Times New Roman" pitchFamily="18" charset="0"/>
            </a:rPr>
            <a:t>227 119,7 тыс. рублей</a:t>
          </a:r>
          <a:endParaRPr lang="ru-RU" sz="2800"/>
        </a:p>
      </dgm:t>
    </dgm:pt>
    <dgm:pt modelId="{BFF59715-FD6D-4E6B-8C74-0FB6C29258C8}" type="parTrans" cxnId="{82A99407-EE69-4D59-8839-1E3A9747206A}">
      <dgm:prSet/>
      <dgm:spPr/>
      <dgm:t>
        <a:bodyPr/>
        <a:lstStyle/>
        <a:p>
          <a:endParaRPr lang="ru-RU"/>
        </a:p>
      </dgm:t>
    </dgm:pt>
    <dgm:pt modelId="{4C333F46-10AF-478F-8E6B-F1743235ED1E}">
      <dgm:prSet phldrT="[Текст]" custT="1"/>
      <dgm:spPr/>
      <dgm:t>
        <a:bodyPr/>
        <a:lstStyle/>
        <a:p>
          <a:r>
            <a:rPr lang="ru-RU" sz="1700" b="1" smtClean="0">
              <a:latin typeface="Times New Roman" pitchFamily="18" charset="0"/>
              <a:cs typeface="Times New Roman" pitchFamily="18" charset="0"/>
            </a:rPr>
            <a:t>Содержание автомобильных дорог</a:t>
          </a:r>
        </a:p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75 615,5</a:t>
          </a:r>
        </a:p>
        <a:p>
          <a:r>
            <a:rPr lang="ru-RU" sz="1700" b="1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700"/>
        </a:p>
      </dgm:t>
    </dgm:pt>
    <dgm:pt modelId="{9A72FA62-7F71-43D4-BCE4-9F072C488140}" type="sibTrans" cxnId="{82A99407-EE69-4D59-8839-1E3A9747206A}">
      <dgm:prSet/>
      <dgm:spPr/>
      <dgm:t>
        <a:bodyPr/>
        <a:lstStyle/>
        <a:p>
          <a:endParaRPr lang="ru-RU"/>
        </a:p>
      </dgm:t>
    </dgm:pt>
    <dgm:pt modelId="{E21681E7-64BA-4006-A579-B86B99399D11}" type="parTrans" cxnId="{8CC674A2-F5C7-42B6-A8DC-7889FB893510}">
      <dgm:prSet/>
      <dgm:spPr/>
      <dgm:t>
        <a:bodyPr/>
        <a:lstStyle/>
        <a:p>
          <a:endParaRPr lang="ru-RU"/>
        </a:p>
      </dgm:t>
    </dgm:pt>
    <dgm:pt modelId="{89583EE2-3059-4385-B8D2-AEE739A499E9}">
      <dgm:prSet phldrT="[Текст]" custT="1"/>
      <dgm:spPr/>
      <dgm:t>
        <a:bodyPr/>
        <a:lstStyle/>
        <a:p>
          <a:r>
            <a:rPr lang="ru-RU" sz="1700" b="1" smtClean="0">
              <a:latin typeface="Times New Roman" pitchFamily="18" charset="0"/>
              <a:cs typeface="Times New Roman" pitchFamily="18" charset="0"/>
            </a:rPr>
            <a:t>Ремонт объектов транспортной 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инфраструктуры</a:t>
          </a:r>
          <a:endParaRPr lang="ru-RU" sz="1700" b="1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62 717,8</a:t>
          </a:r>
        </a:p>
        <a:p>
          <a:r>
            <a:rPr lang="ru-RU" sz="1700" b="1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700"/>
        </a:p>
      </dgm:t>
    </dgm:pt>
    <dgm:pt modelId="{2DF13D8C-2C69-44B0-AA70-696AA19334FA}" type="sibTrans" cxnId="{8CC674A2-F5C7-42B6-A8DC-7889FB893510}">
      <dgm:prSet/>
      <dgm:spPr/>
      <dgm:t>
        <a:bodyPr/>
        <a:lstStyle/>
        <a:p>
          <a:endParaRPr lang="ru-RU"/>
        </a:p>
      </dgm:t>
    </dgm:pt>
    <dgm:pt modelId="{5D4080C7-66C1-411D-AE16-B28DF79C1015}" type="parTrans" cxnId="{B296B557-813A-45E6-A10D-CE493CAEE5B5}">
      <dgm:prSet/>
      <dgm:spPr/>
      <dgm:t>
        <a:bodyPr/>
        <a:lstStyle/>
        <a:p>
          <a:endParaRPr lang="ru-RU"/>
        </a:p>
      </dgm:t>
    </dgm:pt>
    <dgm:pt modelId="{BB331165-2692-46BA-AA4F-22579D72178A}">
      <dgm:prSet phldrT="[Текст]" custT="1"/>
      <dgm:spPr/>
      <dgm:t>
        <a:bodyPr/>
        <a:lstStyle/>
        <a:p>
          <a:r>
            <a:rPr lang="ru-RU" sz="1700" b="1" smtClean="0">
              <a:latin typeface="Times New Roman" pitchFamily="18" charset="0"/>
              <a:cs typeface="Times New Roman" pitchFamily="18" charset="0"/>
            </a:rPr>
            <a:t>Капитальный ремонт автомобильных дорог </a:t>
          </a:r>
          <a:br>
            <a:rPr lang="ru-RU" sz="1700" b="1" smtClean="0">
              <a:latin typeface="Times New Roman" pitchFamily="18" charset="0"/>
              <a:cs typeface="Times New Roman" pitchFamily="18" charset="0"/>
            </a:rPr>
          </a:br>
          <a:r>
            <a:rPr lang="ru-RU" sz="2400" b="1" smtClean="0">
              <a:latin typeface="Times New Roman" pitchFamily="18" charset="0"/>
              <a:cs typeface="Times New Roman" pitchFamily="18" charset="0"/>
            </a:rPr>
            <a:t>51 661,4</a:t>
          </a:r>
        </a:p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/>
        </a:p>
      </dgm:t>
    </dgm:pt>
    <dgm:pt modelId="{B5A559E2-1DD1-4E0D-8701-5FC3799B437C}" type="sibTrans" cxnId="{B296B557-813A-45E6-A10D-CE493CAEE5B5}">
      <dgm:prSet/>
      <dgm:spPr/>
      <dgm:t>
        <a:bodyPr/>
        <a:lstStyle/>
        <a:p>
          <a:endParaRPr lang="ru-RU"/>
        </a:p>
      </dgm:t>
    </dgm:pt>
    <dgm:pt modelId="{CF47B716-082B-49D5-AEFA-60C0DF786385}" type="parTrans" cxnId="{63B0D375-A81F-4D31-BD86-A1B15A33EA6B}">
      <dgm:prSet/>
      <dgm:spPr/>
      <dgm:t>
        <a:bodyPr/>
        <a:lstStyle/>
        <a:p>
          <a:endParaRPr lang="ru-RU"/>
        </a:p>
      </dgm:t>
    </dgm:pt>
    <dgm:pt modelId="{D7791118-E328-4B02-91B8-C650EED8CDAA}">
      <dgm:prSet custT="1"/>
      <dgm:spPr/>
      <dgm:t>
        <a:bodyPr/>
        <a:lstStyle/>
        <a:p>
          <a:r>
            <a:rPr lang="ru-RU" sz="1900" b="1" smtClean="0">
              <a:latin typeface="Times New Roman" pitchFamily="18" charset="0"/>
              <a:cs typeface="Times New Roman" pitchFamily="18" charset="0"/>
            </a:rPr>
            <a:t>Проектирование автомобильных дорог</a:t>
          </a:r>
        </a:p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37 125,0</a:t>
          </a:r>
        </a:p>
        <a:p>
          <a:r>
            <a:rPr lang="ru-RU" sz="1900" b="1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900"/>
        </a:p>
      </dgm:t>
    </dgm:pt>
    <dgm:pt modelId="{EFBA4867-208D-40D5-B69E-DCBA8B2A1B46}" type="sibTrans" cxnId="{63B0D375-A81F-4D31-BD86-A1B15A33EA6B}">
      <dgm:prSet/>
      <dgm:spPr/>
      <dgm:t>
        <a:bodyPr/>
        <a:lstStyle/>
        <a:p>
          <a:endParaRPr lang="ru-RU"/>
        </a:p>
      </dgm:t>
    </dgm:pt>
    <dgm:pt modelId="{45073B32-A90F-4895-B872-866DA3356C70}" type="sibTrans" cxnId="{E674E6A7-46DC-4FE6-BE02-F8FD9A82056F}">
      <dgm:prSet/>
      <dgm:spPr/>
      <dgm:t>
        <a:bodyPr/>
        <a:lstStyle/>
        <a:p>
          <a:endParaRPr lang="ru-RU"/>
        </a:p>
      </dgm:t>
    </dgm:pt>
    <dgm:pt modelId="{5C95F90F-695C-46CF-98D2-87A611E5DC06}" type="pres">
      <dgm:prSet presAssocID="{E79A57C5-7E7A-442A-AE50-EA9710A0D65E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A80852-ED94-414F-8221-DECCEA08A732}" type="pres">
      <dgm:prSet presAssocID="{30B0481F-A319-4F0F-9830-BE0F9FD6C0ED}" presName="hierRoot1">
        <dgm:presLayoutVars>
          <dgm:hierBranch val="init"/>
        </dgm:presLayoutVars>
      </dgm:prSet>
      <dgm:spPr/>
      <dgm:t>
        <a:bodyPr/>
        <a:lstStyle/>
        <a:p/>
      </dgm:t>
    </dgm:pt>
    <dgm:pt modelId="{0B3A21C9-CEE3-44DE-99D7-BFBA6AC08204}" type="pres">
      <dgm:prSet presAssocID="{30B0481F-A319-4F0F-9830-BE0F9FD6C0ED}" presName="rootComposite1"/>
      <dgm:spPr/>
      <dgm:t>
        <a:bodyPr/>
        <a:lstStyle/>
        <a:p/>
      </dgm:t>
    </dgm:pt>
    <dgm:pt modelId="{1B1C1815-0986-4FE6-A7E0-FAA6BB9AC0FD}" type="pres">
      <dgm:prSet presAssocID="{30B0481F-A319-4F0F-9830-BE0F9FD6C0ED}" presName="rootText1" presStyleLbl="node0" presStyleCnt="1" custScaleX="392854" custLinFactNeighborX="2325" custLinFactNeighborY="-47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263789-C2C8-4E92-887C-9B9E7D72CBF3}" type="pres">
      <dgm:prSet presAssocID="{30B0481F-A319-4F0F-9830-BE0F9FD6C0ED}" presName="rootConnector1" presStyleLbl="node1" presStyleCnt="1"/>
      <dgm:spPr/>
      <dgm:t>
        <a:bodyPr/>
        <a:lstStyle/>
        <a:p>
          <a:endParaRPr lang="ru-RU"/>
        </a:p>
      </dgm:t>
    </dgm:pt>
    <dgm:pt modelId="{232B7D9C-8706-41CE-B008-6C62F47DE278}" type="pres">
      <dgm:prSet presAssocID="{30B0481F-A319-4F0F-9830-BE0F9FD6C0ED}" presName="hierChild2"/>
      <dgm:spPr/>
      <dgm:t>
        <a:bodyPr/>
        <a:lstStyle/>
        <a:p/>
      </dgm:t>
    </dgm:pt>
    <dgm:pt modelId="{B7B4859D-7333-44A8-8C9A-C737C418857F}" type="pres">
      <dgm:prSet presAssocID="{BFF59715-FD6D-4E6B-8C74-0FB6C29258C8}" presName="Name37" presStyleLbl="parChTrans1D2" presStyleIdx="3" presStyleCnt="4"/>
      <dgm:spPr/>
      <dgm:t>
        <a:bodyPr/>
        <a:lstStyle/>
        <a:p>
          <a:endParaRPr lang="ru-RU"/>
        </a:p>
      </dgm:t>
    </dgm:pt>
    <dgm:pt modelId="{E7085716-3A87-4849-98A8-B00198B82CE1}" type="pres">
      <dgm:prSet presAssocID="{4C333F46-10AF-478F-8E6B-F1743235ED1E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1E536518-4BA6-4FF6-9EB4-5D2F8F07EE30}" type="pres">
      <dgm:prSet presAssocID="{4C333F46-10AF-478F-8E6B-F1743235ED1E}" presName="rootComposite"/>
      <dgm:spPr/>
      <dgm:t>
        <a:bodyPr/>
        <a:lstStyle/>
        <a:p/>
      </dgm:t>
    </dgm:pt>
    <dgm:pt modelId="{60EA1CD2-B4AF-49F8-B375-72EE4CD23051}" type="pres">
      <dgm:prSet presAssocID="{4C333F46-10AF-478F-8E6B-F1743235ED1E}" presName="rootText" presStyleLbl="node2" presStyleCnt="4" custScaleX="116586" custScaleY="219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F1A49-01B0-41C1-B129-3DDE1A0CBE06}" type="pres">
      <dgm:prSet presAssocID="{4C333F46-10AF-478F-8E6B-F1743235ED1E}" presName="rootConnector" presStyleLbl="node2" presStyleCnt="4"/>
      <dgm:spPr/>
      <dgm:t>
        <a:bodyPr/>
        <a:lstStyle/>
        <a:p>
          <a:endParaRPr lang="ru-RU"/>
        </a:p>
      </dgm:t>
    </dgm:pt>
    <dgm:pt modelId="{8DEC2CE2-20F7-4142-9132-3B96BDEFF1C2}" type="pres">
      <dgm:prSet presAssocID="{4C333F46-10AF-478F-8E6B-F1743235ED1E}" presName="hierChild4"/>
      <dgm:spPr/>
      <dgm:t>
        <a:bodyPr/>
        <a:lstStyle/>
        <a:p/>
      </dgm:t>
    </dgm:pt>
    <dgm:pt modelId="{44E7DD02-2B21-46CA-B903-84D10ED4FF62}" type="pres">
      <dgm:prSet presAssocID="{4C333F46-10AF-478F-8E6B-F1743235ED1E}" presName="hierChild5"/>
      <dgm:spPr/>
      <dgm:t>
        <a:bodyPr/>
        <a:lstStyle/>
        <a:p/>
      </dgm:t>
    </dgm:pt>
    <dgm:pt modelId="{77C0A146-71AC-40FF-B692-89EFF5480F01}" type="pres">
      <dgm:prSet presAssocID="{E21681E7-64BA-4006-A579-B86B99399D1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8A95382F-FD99-4465-9225-0496FF37EC3C}" type="pres">
      <dgm:prSet presAssocID="{89583EE2-3059-4385-B8D2-AEE739A499E9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5959284E-2D35-4AA8-BD1C-E9CBADDD5B89}" type="pres">
      <dgm:prSet presAssocID="{89583EE2-3059-4385-B8D2-AEE739A499E9}" presName="rootComposite"/>
      <dgm:spPr/>
      <dgm:t>
        <a:bodyPr/>
        <a:lstStyle/>
        <a:p/>
      </dgm:t>
    </dgm:pt>
    <dgm:pt modelId="{1C141F53-7876-4244-B2E3-C184494F2DD9}" type="pres">
      <dgm:prSet presAssocID="{89583EE2-3059-4385-B8D2-AEE739A499E9}" presName="rootText" presStyleLbl="node2" presStyleIdx="1" presStyleCnt="4" custScaleX="116586" custScaleY="219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64853-903F-4277-BF61-BFB43EB92579}" type="pres">
      <dgm:prSet presAssocID="{89583EE2-3059-4385-B8D2-AEE739A499E9}" presName="rootConnector" presStyleLbl="node2" presStyleIdx="1" presStyleCnt="4"/>
      <dgm:spPr/>
      <dgm:t>
        <a:bodyPr/>
        <a:lstStyle/>
        <a:p>
          <a:endParaRPr lang="ru-RU"/>
        </a:p>
      </dgm:t>
    </dgm:pt>
    <dgm:pt modelId="{D03D189D-A75D-4A5F-862F-DFEF6FEEBED5}" type="pres">
      <dgm:prSet presAssocID="{89583EE2-3059-4385-B8D2-AEE739A499E9}" presName="hierChild4"/>
      <dgm:spPr/>
      <dgm:t>
        <a:bodyPr/>
        <a:lstStyle/>
        <a:p/>
      </dgm:t>
    </dgm:pt>
    <dgm:pt modelId="{10E8A474-18A0-4C63-8ABD-AE7C6F08C28A}" type="pres">
      <dgm:prSet presAssocID="{89583EE2-3059-4385-B8D2-AEE739A499E9}" presName="hierChild5"/>
      <dgm:spPr/>
      <dgm:t>
        <a:bodyPr/>
        <a:lstStyle/>
        <a:p/>
      </dgm:t>
    </dgm:pt>
    <dgm:pt modelId="{C035FFC8-3FB6-49D2-BB40-D85D89190B74}" type="pres">
      <dgm:prSet presAssocID="{5D4080C7-66C1-411D-AE16-B28DF79C1015}" presName="Name37" presStyleLbl="parChTrans1D2" presStyleIdx="1" presStyleCnt="4"/>
      <dgm:spPr/>
      <dgm:t>
        <a:bodyPr/>
        <a:lstStyle/>
        <a:p>
          <a:endParaRPr lang="ru-RU"/>
        </a:p>
      </dgm:t>
    </dgm:pt>
    <dgm:pt modelId="{C208834B-9523-4F0D-9ED5-19A08D6FD4DF}" type="pres">
      <dgm:prSet presAssocID="{BB331165-2692-46BA-AA4F-22579D72178A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643C2BBC-D3F1-40E3-B74A-1E6B1BC0A641}" type="pres">
      <dgm:prSet presAssocID="{BB331165-2692-46BA-AA4F-22579D72178A}" presName="rootComposite"/>
      <dgm:spPr/>
      <dgm:t>
        <a:bodyPr/>
        <a:lstStyle/>
        <a:p/>
      </dgm:t>
    </dgm:pt>
    <dgm:pt modelId="{24E2044C-5988-425E-9EEB-6B3E596C6503}" type="pres">
      <dgm:prSet presAssocID="{BB331165-2692-46BA-AA4F-22579D72178A}" presName="rootText" presStyleLbl="node2" presStyleIdx="2" presStyleCnt="4" custScaleX="116586" custScaleY="219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A461F6-278E-41E8-9484-64B2B7A92D31}" type="pres">
      <dgm:prSet presAssocID="{BB331165-2692-46BA-AA4F-22579D72178A}" presName="rootConnector" presStyleLbl="node2" presStyleIdx="2" presStyleCnt="4"/>
      <dgm:spPr/>
      <dgm:t>
        <a:bodyPr/>
        <a:lstStyle/>
        <a:p>
          <a:endParaRPr lang="ru-RU"/>
        </a:p>
      </dgm:t>
    </dgm:pt>
    <dgm:pt modelId="{2E409C9B-F609-4699-83A6-1D80C9CD8138}" type="pres">
      <dgm:prSet presAssocID="{BB331165-2692-46BA-AA4F-22579D72178A}" presName="hierChild4"/>
      <dgm:spPr/>
      <dgm:t>
        <a:bodyPr/>
        <a:lstStyle/>
        <a:p/>
      </dgm:t>
    </dgm:pt>
    <dgm:pt modelId="{16771ADF-CCE6-476A-A7B1-2613921652E6}" type="pres">
      <dgm:prSet presAssocID="{BB331165-2692-46BA-AA4F-22579D72178A}" presName="hierChild5"/>
      <dgm:spPr/>
      <dgm:t>
        <a:bodyPr/>
        <a:lstStyle/>
        <a:p/>
      </dgm:t>
    </dgm:pt>
    <dgm:pt modelId="{88DDBEEF-CBC5-4D6C-8013-C3543B2106A6}" type="pres">
      <dgm:prSet presAssocID="{CF47B716-082B-49D5-AEFA-60C0DF786385}" presName="Name37" presStyleLbl="parChTrans1D2" presStyleCnt="4"/>
      <dgm:spPr/>
      <dgm:t>
        <a:bodyPr/>
        <a:lstStyle/>
        <a:p>
          <a:endParaRPr lang="ru-RU"/>
        </a:p>
      </dgm:t>
    </dgm:pt>
    <dgm:pt modelId="{FD7AACE5-AA66-4635-803D-A6792A21827E}" type="pres">
      <dgm:prSet presAssocID="{D7791118-E328-4B02-91B8-C650EED8CDAA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8D14A02E-8BFB-4206-B64A-D4216A8DA900}" type="pres">
      <dgm:prSet presAssocID="{D7791118-E328-4B02-91B8-C650EED8CDAA}" presName="rootComposite"/>
      <dgm:spPr/>
      <dgm:t>
        <a:bodyPr/>
        <a:lstStyle/>
        <a:p/>
      </dgm:t>
    </dgm:pt>
    <dgm:pt modelId="{173ADAE3-0171-4729-8287-AB9975ACE6B8}" type="pres">
      <dgm:prSet presAssocID="{D7791118-E328-4B02-91B8-C650EED8CDAA}" presName="rootText" presStyleLbl="node2" presStyleIdx="3" presStyleCnt="4" custScaleX="116586" custScaleY="219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EC93BA-76CB-4CFB-B082-5FFAC89E4CC7}" type="pres">
      <dgm:prSet presAssocID="{D7791118-E328-4B02-91B8-C650EED8CDAA}" presName="rootConnector" presStyleLbl="node2" presStyleIdx="3" presStyleCnt="4"/>
      <dgm:spPr/>
      <dgm:t>
        <a:bodyPr/>
        <a:lstStyle/>
        <a:p>
          <a:endParaRPr lang="ru-RU"/>
        </a:p>
      </dgm:t>
    </dgm:pt>
    <dgm:pt modelId="{CA381890-B26F-4CB0-97EA-2855FB214315}" type="pres">
      <dgm:prSet presAssocID="{D7791118-E328-4B02-91B8-C650EED8CDAA}" presName="hierChild4"/>
      <dgm:spPr/>
      <dgm:t>
        <a:bodyPr/>
        <a:lstStyle/>
        <a:p/>
      </dgm:t>
    </dgm:pt>
    <dgm:pt modelId="{D5AC2A47-F0E4-40B0-93D0-6668766B6C64}" type="pres">
      <dgm:prSet presAssocID="{D7791118-E328-4B02-91B8-C650EED8CDAA}" presName="hierChild5"/>
      <dgm:spPr/>
      <dgm:t>
        <a:bodyPr/>
        <a:lstStyle/>
        <a:p/>
      </dgm:t>
    </dgm:pt>
    <dgm:pt modelId="{64CAB008-29FE-4D48-9887-B9075203FE37}" type="pres">
      <dgm:prSet presAssocID="{30B0481F-A319-4F0F-9830-BE0F9FD6C0ED}" presName="hierChild3"/>
      <dgm:spPr/>
      <dgm:t>
        <a:bodyPr/>
        <a:lstStyle/>
        <a:p/>
      </dgm:t>
    </dgm:pt>
  </dgm:ptLst>
  <dgm:cxnLst>
    <dgm:cxn modelId="{E674E6A7-46DC-4FE6-BE02-F8FD9A82056F}" srcId="{E79A57C5-7E7A-442A-AE50-EA9710A0D65E}" destId="{30B0481F-A319-4F0F-9830-BE0F9FD6C0ED}" srcOrd="0" destOrd="0" parTransId="{13D9E64E-3C51-4969-9E19-0E666534A823}" sibTransId="{45073B32-A90F-4895-B872-866DA3356C70}"/>
    <dgm:cxn modelId="{82A99407-EE69-4D59-8839-1E3A9747206A}" srcId="{30B0481F-A319-4F0F-9830-BE0F9FD6C0ED}" destId="{4C333F46-10AF-478F-8E6B-F1743235ED1E}" srcOrd="0" destOrd="0" parTransId="{BFF59715-FD6D-4E6B-8C74-0FB6C29258C8}" sibTransId="{9A72FA62-7F71-43D4-BCE4-9F072C488140}"/>
    <dgm:cxn modelId="{8CC674A2-F5C7-42B6-A8DC-7889FB893510}" srcId="{30B0481F-A319-4F0F-9830-BE0F9FD6C0ED}" destId="{89583EE2-3059-4385-B8D2-AEE739A499E9}" srcOrd="1" destOrd="0" parTransId="{E21681E7-64BA-4006-A579-B86B99399D11}" sibTransId="{2DF13D8C-2C69-44B0-AA70-696AA19334FA}"/>
    <dgm:cxn modelId="{B296B557-813A-45E6-A10D-CE493CAEE5B5}" srcId="{30B0481F-A319-4F0F-9830-BE0F9FD6C0ED}" destId="{BB331165-2692-46BA-AA4F-22579D72178A}" srcOrd="2" destOrd="0" parTransId="{5D4080C7-66C1-411D-AE16-B28DF79C1015}" sibTransId="{B5A559E2-1DD1-4E0D-8701-5FC3799B437C}"/>
    <dgm:cxn modelId="{63B0D375-A81F-4D31-BD86-A1B15A33EA6B}" srcId="{30B0481F-A319-4F0F-9830-BE0F9FD6C0ED}" destId="{D7791118-E328-4B02-91B8-C650EED8CDAA}" srcOrd="3" destOrd="0" parTransId="{CF47B716-082B-49D5-AEFA-60C0DF786385}" sibTransId="{EFBA4867-208D-40D5-B69E-DCBA8B2A1B46}"/>
    <dgm:cxn modelId="{CE6E351B-803D-4D6D-B12D-975B3775A431}" type="presOf" srcId="{E79A57C5-7E7A-442A-AE50-EA9710A0D65E}" destId="{5C95F90F-695C-46CF-98D2-87A611E5DC06}" srcOrd="0" destOrd="0" presId="urn:microsoft.com/office/officeart/2005/8/layout/orgChart1"/>
    <dgm:cxn modelId="{F9EEC2C6-E654-41BF-BA59-8C4C065931A3}" type="presParOf" srcId="{5C95F90F-695C-46CF-98D2-87A611E5DC06}" destId="{08A80852-ED94-414F-8221-DECCEA08A732}" srcOrd="0" destOrd="0" presId="urn:microsoft.com/office/officeart/2005/8/layout/orgChart1"/>
    <dgm:cxn modelId="{812145CA-346F-4F29-BF60-45F7A505E9FA}" type="presParOf" srcId="{08A80852-ED94-414F-8221-DECCEA08A732}" destId="{0B3A21C9-CEE3-44DE-99D7-BFBA6AC08204}" srcOrd="0" destOrd="0" presId="urn:microsoft.com/office/officeart/2005/8/layout/orgChart1"/>
    <dgm:cxn modelId="{805333D8-AC48-4238-873D-220721AEBD27}" type="presParOf" srcId="{0B3A21C9-CEE3-44DE-99D7-BFBA6AC08204}" destId="{1B1C1815-0986-4FE6-A7E0-FAA6BB9AC0FD}" srcOrd="0" destOrd="0" presId="urn:microsoft.com/office/officeart/2005/8/layout/orgChart1"/>
    <dgm:cxn modelId="{1A3EE950-3E7C-42DE-8826-259687BD1A1C}" type="presOf" srcId="{30B0481F-A319-4F0F-9830-BE0F9FD6C0ED}" destId="{1B1C1815-0986-4FE6-A7E0-FAA6BB9AC0FD}" srcOrd="0" destOrd="0" presId="urn:microsoft.com/office/officeart/2005/8/layout/orgChart1"/>
    <dgm:cxn modelId="{F98ADDE5-B9B4-4278-89C8-7555DE416122}" type="presParOf" srcId="{0B3A21C9-CEE3-44DE-99D7-BFBA6AC08204}" destId="{FD263789-C2C8-4E92-887C-9B9E7D72CBF3}" srcOrd="1" destOrd="0" presId="urn:microsoft.com/office/officeart/2005/8/layout/orgChart1"/>
    <dgm:cxn modelId="{BD580193-20DC-4CC8-9799-01A82EB39927}" type="presOf" srcId="{30B0481F-A319-4F0F-9830-BE0F9FD6C0ED}" destId="{FD263789-C2C8-4E92-887C-9B9E7D72CBF3}" srcOrd="1" destOrd="0" presId="urn:microsoft.com/office/officeart/2005/8/layout/orgChart1"/>
    <dgm:cxn modelId="{E3CDEE76-254E-494D-8D82-6FB4FE7AEA18}" type="presParOf" srcId="{08A80852-ED94-414F-8221-DECCEA08A732}" destId="{232B7D9C-8706-41CE-B008-6C62F47DE278}" srcOrd="1" destOrd="0" presId="urn:microsoft.com/office/officeart/2005/8/layout/orgChart1"/>
    <dgm:cxn modelId="{0757BDE2-20EB-43CF-AD3F-B4B0694859C0}" type="presParOf" srcId="{232B7D9C-8706-41CE-B008-6C62F47DE278}" destId="{B7B4859D-7333-44A8-8C9A-C737C418857F}" srcOrd="0" destOrd="0" presId="urn:microsoft.com/office/officeart/2005/8/layout/orgChart1"/>
    <dgm:cxn modelId="{07D677A8-19EF-46F3-A17C-11FB584364E0}" type="presOf" srcId="{BFF59715-FD6D-4E6B-8C74-0FB6C29258C8}" destId="{B7B4859D-7333-44A8-8C9A-C737C418857F}" srcOrd="0" destOrd="0" presId="urn:microsoft.com/office/officeart/2005/8/layout/orgChart1"/>
    <dgm:cxn modelId="{488532FA-2208-421A-925A-657061B8EF4C}" type="presParOf" srcId="{232B7D9C-8706-41CE-B008-6C62F47DE278}" destId="{E7085716-3A87-4849-98A8-B00198B82CE1}" srcOrd="1" destOrd="0" presId="urn:microsoft.com/office/officeart/2005/8/layout/orgChart1"/>
    <dgm:cxn modelId="{B584F134-9007-4A3B-B335-261959E4BDDA}" type="presParOf" srcId="{E7085716-3A87-4849-98A8-B00198B82CE1}" destId="{1E536518-4BA6-4FF6-9EB4-5D2F8F07EE30}" srcOrd="0" destOrd="0" presId="urn:microsoft.com/office/officeart/2005/8/layout/orgChart1"/>
    <dgm:cxn modelId="{2B4BA490-7462-49AF-AC0E-AC274F41F145}" type="presParOf" srcId="{1E536518-4BA6-4FF6-9EB4-5D2F8F07EE30}" destId="{60EA1CD2-B4AF-49F8-B375-72EE4CD23051}" srcOrd="0" destOrd="0" presId="urn:microsoft.com/office/officeart/2005/8/layout/orgChart1"/>
    <dgm:cxn modelId="{9FF2886C-D0D5-4CBD-A86D-0EA5E439F1BC}" type="presOf" srcId="{4C333F46-10AF-478F-8E6B-F1743235ED1E}" destId="{60EA1CD2-B4AF-49F8-B375-72EE4CD23051}" srcOrd="0" destOrd="0" presId="urn:microsoft.com/office/officeart/2005/8/layout/orgChart1"/>
    <dgm:cxn modelId="{68BD0D91-DEDA-4B7C-8FF1-103758667436}" type="presParOf" srcId="{1E536518-4BA6-4FF6-9EB4-5D2F8F07EE30}" destId="{385F1A49-01B0-41C1-B129-3DDE1A0CBE06}" srcOrd="1" destOrd="0" presId="urn:microsoft.com/office/officeart/2005/8/layout/orgChart1"/>
    <dgm:cxn modelId="{716697AE-A338-4B22-8BAA-B86A485BBF60}" type="presOf" srcId="{4C333F46-10AF-478F-8E6B-F1743235ED1E}" destId="{385F1A49-01B0-41C1-B129-3DDE1A0CBE06}" srcOrd="1" destOrd="0" presId="urn:microsoft.com/office/officeart/2005/8/layout/orgChart1"/>
    <dgm:cxn modelId="{1C8C1E31-F1C4-47E7-9A0C-AFFA2199A621}" type="presParOf" srcId="{E7085716-3A87-4849-98A8-B00198B82CE1}" destId="{8DEC2CE2-20F7-4142-9132-3B96BDEFF1C2}" srcOrd="1" destOrd="0" presId="urn:microsoft.com/office/officeart/2005/8/layout/orgChart1"/>
    <dgm:cxn modelId="{E2592458-D152-4EF2-8AC9-3BE03E94C49A}" type="presParOf" srcId="{E7085716-3A87-4849-98A8-B00198B82CE1}" destId="{44E7DD02-2B21-46CA-B903-84D10ED4FF62}" srcOrd="2" destOrd="0" presId="urn:microsoft.com/office/officeart/2005/8/layout/orgChart1"/>
    <dgm:cxn modelId="{5C29EF56-A6BE-4F08-88E6-98A1D21E9919}" type="presParOf" srcId="{232B7D9C-8706-41CE-B008-6C62F47DE278}" destId="{77C0A146-71AC-40FF-B692-89EFF5480F01}" srcOrd="2" destOrd="0" presId="urn:microsoft.com/office/officeart/2005/8/layout/orgChart1"/>
    <dgm:cxn modelId="{8F1DA096-E4DA-4CC8-87BD-21E308E6F0BE}" type="presOf" srcId="{E21681E7-64BA-4006-A579-B86B99399D11}" destId="{77C0A146-71AC-40FF-B692-89EFF5480F01}" srcOrd="0" destOrd="0" presId="urn:microsoft.com/office/officeart/2005/8/layout/orgChart1"/>
    <dgm:cxn modelId="{C731ED8D-58CA-4DC0-A16B-C55E73DF21E6}" type="presParOf" srcId="{232B7D9C-8706-41CE-B008-6C62F47DE278}" destId="{8A95382F-FD99-4465-9225-0496FF37EC3C}" srcOrd="3" destOrd="0" presId="urn:microsoft.com/office/officeart/2005/8/layout/orgChart1"/>
    <dgm:cxn modelId="{46A7E62F-24E7-4808-9C09-C9B6845E5601}" type="presParOf" srcId="{8A95382F-FD99-4465-9225-0496FF37EC3C}" destId="{5959284E-2D35-4AA8-BD1C-E9CBADDD5B89}" srcOrd="0" destOrd="0" presId="urn:microsoft.com/office/officeart/2005/8/layout/orgChart1"/>
    <dgm:cxn modelId="{64439335-3EA6-4E22-AE8E-AD03DAC5C50F}" type="presParOf" srcId="{5959284E-2D35-4AA8-BD1C-E9CBADDD5B89}" destId="{1C141F53-7876-4244-B2E3-C184494F2DD9}" srcOrd="0" destOrd="0" presId="urn:microsoft.com/office/officeart/2005/8/layout/orgChart1"/>
    <dgm:cxn modelId="{45F1F5DA-6840-4045-82A6-4985D9E54724}" type="presOf" srcId="{89583EE2-3059-4385-B8D2-AEE739A499E9}" destId="{1C141F53-7876-4244-B2E3-C184494F2DD9}" srcOrd="0" destOrd="0" presId="urn:microsoft.com/office/officeart/2005/8/layout/orgChart1"/>
    <dgm:cxn modelId="{BBBB328F-D74F-4F8E-8F59-4F7E9643D272}" type="presParOf" srcId="{5959284E-2D35-4AA8-BD1C-E9CBADDD5B89}" destId="{53A64853-903F-4277-BF61-BFB43EB92579}" srcOrd="1" destOrd="0" presId="urn:microsoft.com/office/officeart/2005/8/layout/orgChart1"/>
    <dgm:cxn modelId="{8E539B82-1259-440B-B9BC-EB85943E3417}" type="presOf" srcId="{89583EE2-3059-4385-B8D2-AEE739A499E9}" destId="{53A64853-903F-4277-BF61-BFB43EB92579}" srcOrd="1" destOrd="0" presId="urn:microsoft.com/office/officeart/2005/8/layout/orgChart1"/>
    <dgm:cxn modelId="{013BFB45-C25D-4F75-860B-B11D40358AF8}" type="presParOf" srcId="{8A95382F-FD99-4465-9225-0496FF37EC3C}" destId="{D03D189D-A75D-4A5F-862F-DFEF6FEEBED5}" srcOrd="1" destOrd="0" presId="urn:microsoft.com/office/officeart/2005/8/layout/orgChart1"/>
    <dgm:cxn modelId="{DB6C02AE-4362-477A-82B9-0B80FA00E382}" type="presParOf" srcId="{8A95382F-FD99-4465-9225-0496FF37EC3C}" destId="{10E8A474-18A0-4C63-8ABD-AE7C6F08C28A}" srcOrd="2" destOrd="0" presId="urn:microsoft.com/office/officeart/2005/8/layout/orgChart1"/>
    <dgm:cxn modelId="{A23DE579-3584-4592-AED6-B5B21544BF7D}" type="presParOf" srcId="{232B7D9C-8706-41CE-B008-6C62F47DE278}" destId="{C035FFC8-3FB6-49D2-BB40-D85D89190B74}" srcOrd="4" destOrd="0" presId="urn:microsoft.com/office/officeart/2005/8/layout/orgChart1"/>
    <dgm:cxn modelId="{6295D046-44BD-4E14-90D8-B529D539CE82}" type="presOf" srcId="{5D4080C7-66C1-411D-AE16-B28DF79C1015}" destId="{C035FFC8-3FB6-49D2-BB40-D85D89190B74}" srcOrd="0" destOrd="0" presId="urn:microsoft.com/office/officeart/2005/8/layout/orgChart1"/>
    <dgm:cxn modelId="{EF6753D2-E0BB-4363-B4D3-7F82D1A6F301}" type="presParOf" srcId="{232B7D9C-8706-41CE-B008-6C62F47DE278}" destId="{C208834B-9523-4F0D-9ED5-19A08D6FD4DF}" srcOrd="5" destOrd="0" presId="urn:microsoft.com/office/officeart/2005/8/layout/orgChart1"/>
    <dgm:cxn modelId="{77CC92D2-43B4-45B1-8CD4-1D6EF44F85AA}" type="presParOf" srcId="{C208834B-9523-4F0D-9ED5-19A08D6FD4DF}" destId="{643C2BBC-D3F1-40E3-B74A-1E6B1BC0A641}" srcOrd="0" destOrd="0" presId="urn:microsoft.com/office/officeart/2005/8/layout/orgChart1"/>
    <dgm:cxn modelId="{CEF1140F-DD8F-4515-A877-53A473B31C1B}" type="presParOf" srcId="{643C2BBC-D3F1-40E3-B74A-1E6B1BC0A641}" destId="{24E2044C-5988-425E-9EEB-6B3E596C6503}" srcOrd="0" destOrd="0" presId="urn:microsoft.com/office/officeart/2005/8/layout/orgChart1"/>
    <dgm:cxn modelId="{5F76EE2F-E997-48D9-A56E-35C0FAFC6150}" type="presOf" srcId="{BB331165-2692-46BA-AA4F-22579D72178A}" destId="{24E2044C-5988-425E-9EEB-6B3E596C6503}" srcOrd="0" destOrd="0" presId="urn:microsoft.com/office/officeart/2005/8/layout/orgChart1"/>
    <dgm:cxn modelId="{EC352637-2190-4B80-B018-42543E7EE679}" type="presParOf" srcId="{643C2BBC-D3F1-40E3-B74A-1E6B1BC0A641}" destId="{D2A461F6-278E-41E8-9484-64B2B7A92D31}" srcOrd="1" destOrd="0" presId="urn:microsoft.com/office/officeart/2005/8/layout/orgChart1"/>
    <dgm:cxn modelId="{58E5C911-C277-4ACD-A07C-905B0E40A8EB}" type="presOf" srcId="{BB331165-2692-46BA-AA4F-22579D72178A}" destId="{D2A461F6-278E-41E8-9484-64B2B7A92D31}" srcOrd="1" destOrd="0" presId="urn:microsoft.com/office/officeart/2005/8/layout/orgChart1"/>
    <dgm:cxn modelId="{EB61E8BB-A8E7-4F12-A89A-7CB5E474DC4F}" type="presParOf" srcId="{C208834B-9523-4F0D-9ED5-19A08D6FD4DF}" destId="{2E409C9B-F609-4699-83A6-1D80C9CD8138}" srcOrd="1" destOrd="0" presId="urn:microsoft.com/office/officeart/2005/8/layout/orgChart1"/>
    <dgm:cxn modelId="{08F8C080-4584-4952-B536-4A6259B6A00F}" type="presParOf" srcId="{C208834B-9523-4F0D-9ED5-19A08D6FD4DF}" destId="{16771ADF-CCE6-476A-A7B1-2613921652E6}" srcOrd="2" destOrd="0" presId="urn:microsoft.com/office/officeart/2005/8/layout/orgChart1"/>
    <dgm:cxn modelId="{94E16824-6577-4937-89AC-A8C49F121F77}" type="presParOf" srcId="{232B7D9C-8706-41CE-B008-6C62F47DE278}" destId="{88DDBEEF-CBC5-4D6C-8013-C3543B2106A6}" srcOrd="6" destOrd="0" presId="urn:microsoft.com/office/officeart/2005/8/layout/orgChart1"/>
    <dgm:cxn modelId="{50E61F4F-B131-465E-851A-1A0E7B1DB44D}" type="presOf" srcId="{CF47B716-082B-49D5-AEFA-60C0DF786385}" destId="{88DDBEEF-CBC5-4D6C-8013-C3543B2106A6}" srcOrd="0" destOrd="0" presId="urn:microsoft.com/office/officeart/2005/8/layout/orgChart1"/>
    <dgm:cxn modelId="{3C3C75FB-F18C-4201-9435-661C4F5681C4}" type="presParOf" srcId="{232B7D9C-8706-41CE-B008-6C62F47DE278}" destId="{FD7AACE5-AA66-4635-803D-A6792A21827E}" srcOrd="7" destOrd="0" presId="urn:microsoft.com/office/officeart/2005/8/layout/orgChart1"/>
    <dgm:cxn modelId="{786B0A70-B928-4AF3-9017-A5BC3E941070}" type="presParOf" srcId="{FD7AACE5-AA66-4635-803D-A6792A21827E}" destId="{8D14A02E-8BFB-4206-B64A-D4216A8DA900}" srcOrd="0" destOrd="0" presId="urn:microsoft.com/office/officeart/2005/8/layout/orgChart1"/>
    <dgm:cxn modelId="{F299AC11-D34D-475C-A02B-90A4971DE760}" type="presParOf" srcId="{8D14A02E-8BFB-4206-B64A-D4216A8DA900}" destId="{173ADAE3-0171-4729-8287-AB9975ACE6B8}" srcOrd="0" destOrd="0" presId="urn:microsoft.com/office/officeart/2005/8/layout/orgChart1"/>
    <dgm:cxn modelId="{9FC4DFF5-C0C6-445F-805A-262BB77374EE}" type="presOf" srcId="{D7791118-E328-4B02-91B8-C650EED8CDAA}" destId="{173ADAE3-0171-4729-8287-AB9975ACE6B8}" srcOrd="0" destOrd="0" presId="urn:microsoft.com/office/officeart/2005/8/layout/orgChart1"/>
    <dgm:cxn modelId="{223C39AB-D181-40F7-A44C-5ECE14509019}" type="presParOf" srcId="{8D14A02E-8BFB-4206-B64A-D4216A8DA900}" destId="{13EC93BA-76CB-4CFB-B082-5FFAC89E4CC7}" srcOrd="1" destOrd="0" presId="urn:microsoft.com/office/officeart/2005/8/layout/orgChart1"/>
    <dgm:cxn modelId="{64CC36BB-B350-414B-B0D0-ACA2D39B8C61}" type="presOf" srcId="{D7791118-E328-4B02-91B8-C650EED8CDAA}" destId="{13EC93BA-76CB-4CFB-B082-5FFAC89E4CC7}" srcOrd="1" destOrd="0" presId="urn:microsoft.com/office/officeart/2005/8/layout/orgChart1"/>
    <dgm:cxn modelId="{92DC5305-AD4A-4C74-9C1E-078FAFD2034B}" type="presParOf" srcId="{FD7AACE5-AA66-4635-803D-A6792A21827E}" destId="{CA381890-B26F-4CB0-97EA-2855FB214315}" srcOrd="1" destOrd="0" presId="urn:microsoft.com/office/officeart/2005/8/layout/orgChart1"/>
    <dgm:cxn modelId="{CCEFE0A8-06B7-4E86-A164-58A711E701BA}" type="presParOf" srcId="{FD7AACE5-AA66-4635-803D-A6792A21827E}" destId="{D5AC2A47-F0E4-40B0-93D0-6668766B6C64}" srcOrd="2" destOrd="0" presId="urn:microsoft.com/office/officeart/2005/8/layout/orgChart1"/>
    <dgm:cxn modelId="{54659C36-3DA5-41FF-A37B-23E5CBC39369}" type="presParOf" srcId="{08A80852-ED94-414F-8221-DECCEA08A732}" destId="{64CAB008-29FE-4D48-9887-B9075203FE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21AB72C-6FFA-462D-AFE2-8F4BE91408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5E219B-DC11-4789-9269-06841D89FFB9}" type="parTrans" cxnId="{999E50C3-FA79-42DE-96AC-A618D27DA98E}">
      <dgm:prSet/>
      <dgm:spPr/>
      <dgm:t>
        <a:bodyPr/>
        <a:lstStyle/>
        <a:p>
          <a:endParaRPr lang="ru-RU"/>
        </a:p>
      </dgm:t>
    </dgm:pt>
    <dgm:pt modelId="{603CB3CA-C9C0-407A-93F3-77CE138D03D4}">
      <dgm:prSet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Ремонт участка автомобильной дороги </a:t>
          </a:r>
          <a:br>
            <a:rPr lang="ru-RU" b="1" smtClean="0">
              <a:latin typeface="Times New Roman" pitchFamily="18" charset="0"/>
              <a:cs typeface="Times New Roman" pitchFamily="18" charset="0"/>
            </a:rPr>
          </a:br>
          <a:r>
            <a:rPr lang="ru-RU" b="1" smtClean="0">
              <a:latin typeface="Times New Roman" pitchFamily="18" charset="0"/>
              <a:cs typeface="Times New Roman" pitchFamily="18" charset="0"/>
            </a:rPr>
            <a:t>г. Белая Калитва – х. Поцелуев на сумму          10 130,8 тыс. рублей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D1944EC-D962-4446-BDA4-CDBC5BB23C5B}" type="sibTrans" cxnId="{999E50C3-FA79-42DE-96AC-A618D27DA98E}">
      <dgm:prSet/>
      <dgm:spPr/>
      <dgm:t>
        <a:bodyPr/>
        <a:lstStyle/>
        <a:p>
          <a:endParaRPr lang="ru-RU"/>
        </a:p>
      </dgm:t>
    </dgm:pt>
    <dgm:pt modelId="{38BE3CF1-1D17-4959-8013-72A02C211CAE}" type="parTrans" cxnId="{CD8D6992-A2BF-493A-94C6-4951EE7BF801}">
      <dgm:prSet/>
      <dgm:spPr/>
      <dgm:t>
        <a:bodyPr/>
        <a:lstStyle/>
        <a:p>
          <a:endParaRPr lang="ru-RU"/>
        </a:p>
      </dgm:t>
    </dgm:pt>
    <dgm:pt modelId="{4F0C34D9-09D6-4907-A06B-4B4C2BDC461C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Ремонт внутригородских автомобильных дорог и тротуаров</a:t>
          </a:r>
          <a:r>
            <a:rPr lang="en-US" b="1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smtClean="0">
              <a:latin typeface="Times New Roman" pitchFamily="18" charset="0"/>
              <a:cs typeface="Times New Roman" pitchFamily="18" charset="0"/>
            </a:rPr>
            <a:t>в г. Белая Калитва на сумму 52 371,0 тыс. рублей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D3155F3-487F-4140-BB95-407685186B7E}" type="sibTrans" cxnId="{CD8D6992-A2BF-493A-94C6-4951EE7BF801}">
      <dgm:prSet/>
      <dgm:spPr/>
      <dgm:t>
        <a:bodyPr/>
        <a:lstStyle/>
        <a:p>
          <a:endParaRPr lang="ru-RU"/>
        </a:p>
      </dgm:t>
    </dgm:pt>
    <dgm:pt modelId="{A52DC699-063F-445B-B93A-82562ED54135}" type="parTrans" cxnId="{D4BF1E24-3E5D-45EA-AD48-D03068D51394}">
      <dgm:prSet/>
      <dgm:spPr/>
      <dgm:t>
        <a:bodyPr/>
        <a:lstStyle/>
        <a:p>
          <a:endParaRPr lang="ru-RU"/>
        </a:p>
      </dgm:t>
    </dgm:pt>
    <dgm:pt modelId="{5B08E9FF-82DE-4AE6-9CF3-53D640F71EF1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Капитальный ремонт автомобильной дороги ул. Макарова в п. Синегорский  (</a:t>
          </a:r>
          <a:r>
            <a:rPr lang="en-US" b="1" smtClean="0">
              <a:latin typeface="Times New Roman" pitchFamily="18" charset="0"/>
              <a:cs typeface="Times New Roman" pitchFamily="18" charset="0"/>
            </a:rPr>
            <a:t>II </a:t>
          </a:r>
          <a:r>
            <a:rPr lang="ru-RU" b="1" smtClean="0">
              <a:latin typeface="Times New Roman" pitchFamily="18" charset="0"/>
              <a:cs typeface="Times New Roman" pitchFamily="18" charset="0"/>
            </a:rPr>
            <a:t>этап) на сумму 50 865,2 тыс. рублей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6DBA647-A91D-4547-98BF-C0262033FEE6}" type="sibTrans" cxnId="{D4BF1E24-3E5D-45EA-AD48-D03068D51394}">
      <dgm:prSet/>
      <dgm:spPr/>
      <dgm:t>
        <a:bodyPr/>
        <a:lstStyle/>
        <a:p>
          <a:endParaRPr lang="ru-RU"/>
        </a:p>
      </dgm:t>
    </dgm:pt>
    <dgm:pt modelId="{9C7C26A8-80A1-4CFF-BBC7-826237DC3127}" type="parTrans" cxnId="{23B0CBF4-735F-427E-9534-BC2C6F8C30B6}">
      <dgm:prSet/>
      <dgm:spPr/>
      <dgm:t>
        <a:bodyPr/>
        <a:lstStyle/>
        <a:p>
          <a:endParaRPr lang="ru-RU"/>
        </a:p>
      </dgm:t>
    </dgm:pt>
    <dgm:pt modelId="{B3532B5C-D252-4794-AC8E-B084722633CC}">
      <dgm:prSet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Разработка проектной документации по объекту: «Реконструкция объекта: «Мост (р. Северский Донец) по ул. Комарова», по адресу: «Ростовская область, р-н Белокалитвинский, г.Белая Калитва» на сумму 37 125,0 тыс. рублей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A345B38-93F8-481B-B370-7CF595CA07E6}" type="sibTrans" cxnId="{23B0CBF4-735F-427E-9534-BC2C6F8C30B6}">
      <dgm:prSet/>
      <dgm:spPr/>
      <dgm:t>
        <a:bodyPr/>
        <a:lstStyle/>
        <a:p>
          <a:endParaRPr lang="ru-RU"/>
        </a:p>
      </dgm:t>
    </dgm:pt>
    <dgm:pt modelId="{8EB00BA3-D73A-413F-A62D-26BA52306BB2}" type="pres">
      <dgm:prSet presAssocID="{A21AB72C-6FFA-462D-AFE2-8F4BE914080F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F04F1-47B4-42A9-8719-249C4236FC5A}" type="pres">
      <dgm:prSet presAssocID="{603CB3CA-C9C0-407A-93F3-77CE138D03D4}" presName="parentText" presStyleLbl="node1" presStyleCnt="4" custScaleY="58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5F242-82AF-4749-8535-764DF4406A35}" type="pres">
      <dgm:prSet presAssocID="{BD1944EC-D962-4446-BDA4-CDBC5BB23C5B}" presName="spacer"/>
      <dgm:spPr/>
      <dgm:t>
        <a:bodyPr/>
        <a:lstStyle/>
        <a:p/>
      </dgm:t>
    </dgm:pt>
    <dgm:pt modelId="{76B65C99-39D4-4D59-A857-1147B7A51695}" type="pres">
      <dgm:prSet presAssocID="{4F0C34D9-09D6-4907-A06B-4B4C2BDC461C}" presName="parentText" presStyleLbl="node1" presStyleIdx="1" presStyleCnt="4" custScaleY="75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5F841-56BA-46C6-86DB-881B4BC4E8A0}" type="pres">
      <dgm:prSet presAssocID="{7D3155F3-487F-4140-BB95-407685186B7E}" presName="spacer"/>
      <dgm:spPr/>
      <dgm:t>
        <a:bodyPr/>
        <a:lstStyle/>
        <a:p/>
      </dgm:t>
    </dgm:pt>
    <dgm:pt modelId="{28C9975A-C206-4FD6-A219-DC950B764CA9}" type="pres">
      <dgm:prSet presAssocID="{5B08E9FF-82DE-4AE6-9CF3-53D640F71EF1}" presName="parentText" presStyleLbl="node1" presStyleIdx="2" presStyleCnt="4" custScaleY="71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51FB4-29BA-4DED-9FB3-43AAB64AFCD8}" type="pres">
      <dgm:prSet presAssocID="{96DBA647-A91D-4547-98BF-C0262033FEE6}" presName="spacer"/>
      <dgm:spPr/>
      <dgm:t>
        <a:bodyPr/>
        <a:lstStyle/>
        <a:p/>
      </dgm:t>
    </dgm:pt>
    <dgm:pt modelId="{8E5FDBC6-D664-4268-881D-F3B99EF21CEC}" type="pres">
      <dgm:prSet presAssocID="{B3532B5C-D252-4794-AC8E-B084722633C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E50C3-FA79-42DE-96AC-A618D27DA98E}" srcId="{A21AB72C-6FFA-462D-AFE2-8F4BE914080F}" destId="{603CB3CA-C9C0-407A-93F3-77CE138D03D4}" srcOrd="0" destOrd="0" parTransId="{215E219B-DC11-4789-9269-06841D89FFB9}" sibTransId="{BD1944EC-D962-4446-BDA4-CDBC5BB23C5B}"/>
    <dgm:cxn modelId="{CD8D6992-A2BF-493A-94C6-4951EE7BF801}" srcId="{A21AB72C-6FFA-462D-AFE2-8F4BE914080F}" destId="{4F0C34D9-09D6-4907-A06B-4B4C2BDC461C}" srcOrd="1" destOrd="0" parTransId="{38BE3CF1-1D17-4959-8013-72A02C211CAE}" sibTransId="{7D3155F3-487F-4140-BB95-407685186B7E}"/>
    <dgm:cxn modelId="{D4BF1E24-3E5D-45EA-AD48-D03068D51394}" srcId="{A21AB72C-6FFA-462D-AFE2-8F4BE914080F}" destId="{5B08E9FF-82DE-4AE6-9CF3-53D640F71EF1}" srcOrd="2" destOrd="0" parTransId="{A52DC699-063F-445B-B93A-82562ED54135}" sibTransId="{96DBA647-A91D-4547-98BF-C0262033FEE6}"/>
    <dgm:cxn modelId="{23B0CBF4-735F-427E-9534-BC2C6F8C30B6}" srcId="{A21AB72C-6FFA-462D-AFE2-8F4BE914080F}" destId="{B3532B5C-D252-4794-AC8E-B084722633CC}" srcOrd="3" destOrd="0" parTransId="{9C7C26A8-80A1-4CFF-BBC7-826237DC3127}" sibTransId="{4A345B38-93F8-481B-B370-7CF595CA07E6}"/>
    <dgm:cxn modelId="{01941C3E-DB56-4ECB-B059-A0DB510D4694}" type="presOf" srcId="{A21AB72C-6FFA-462D-AFE2-8F4BE914080F}" destId="{8EB00BA3-D73A-413F-A62D-26BA52306BB2}" srcOrd="0" destOrd="0" presId="urn:microsoft.com/office/officeart/2005/8/layout/vList2"/>
    <dgm:cxn modelId="{49897756-594D-4794-8340-52D5A7AE2AD0}" type="presParOf" srcId="{8EB00BA3-D73A-413F-A62D-26BA52306BB2}" destId="{2B9F04F1-47B4-42A9-8719-249C4236FC5A}" srcOrd="0" destOrd="0" presId="urn:microsoft.com/office/officeart/2005/8/layout/vList2"/>
    <dgm:cxn modelId="{420E7B9F-DC29-4B25-90B6-A3CB75EB1CDA}" type="presOf" srcId="{603CB3CA-C9C0-407A-93F3-77CE138D03D4}" destId="{2B9F04F1-47B4-42A9-8719-249C4236FC5A}" srcOrd="0" destOrd="0" presId="urn:microsoft.com/office/officeart/2005/8/layout/vList2"/>
    <dgm:cxn modelId="{46464D45-E54C-49DA-B9F3-16019AED0B00}" type="presParOf" srcId="{8EB00BA3-D73A-413F-A62D-26BA52306BB2}" destId="{C0B5F242-82AF-4749-8535-764DF4406A35}" srcOrd="1" destOrd="0" presId="urn:microsoft.com/office/officeart/2005/8/layout/vList2"/>
    <dgm:cxn modelId="{5E17D1E2-3A16-4C97-ACFC-425E4A354A10}" type="presParOf" srcId="{8EB00BA3-D73A-413F-A62D-26BA52306BB2}" destId="{76B65C99-39D4-4D59-A857-1147B7A51695}" srcOrd="2" destOrd="0" presId="urn:microsoft.com/office/officeart/2005/8/layout/vList2"/>
    <dgm:cxn modelId="{2FC2CF36-62B0-4A5F-9446-C56061447D21}" type="presOf" srcId="{4F0C34D9-09D6-4907-A06B-4B4C2BDC461C}" destId="{76B65C99-39D4-4D59-A857-1147B7A51695}" srcOrd="0" destOrd="0" presId="urn:microsoft.com/office/officeart/2005/8/layout/vList2"/>
    <dgm:cxn modelId="{36B89C35-D2CB-40F2-9220-A9B6CB3EE5A8}" type="presParOf" srcId="{8EB00BA3-D73A-413F-A62D-26BA52306BB2}" destId="{B995F841-56BA-46C6-86DB-881B4BC4E8A0}" srcOrd="3" destOrd="0" presId="urn:microsoft.com/office/officeart/2005/8/layout/vList2"/>
    <dgm:cxn modelId="{C7F600C8-23B2-41D8-AAFC-AB8AC0402F37}" type="presParOf" srcId="{8EB00BA3-D73A-413F-A62D-26BA52306BB2}" destId="{28C9975A-C206-4FD6-A219-DC950B764CA9}" srcOrd="4" destOrd="0" presId="urn:microsoft.com/office/officeart/2005/8/layout/vList2"/>
    <dgm:cxn modelId="{24CF9F26-A017-48CD-9F8C-2A6558779198}" type="presOf" srcId="{5B08E9FF-82DE-4AE6-9CF3-53D640F71EF1}" destId="{28C9975A-C206-4FD6-A219-DC950B764CA9}" srcOrd="0" destOrd="0" presId="urn:microsoft.com/office/officeart/2005/8/layout/vList2"/>
    <dgm:cxn modelId="{ED7964C7-0131-44BE-B233-C4B2AA4E46C7}" type="presParOf" srcId="{8EB00BA3-D73A-413F-A62D-26BA52306BB2}" destId="{11551FB4-29BA-4DED-9FB3-43AAB64AFCD8}" srcOrd="5" destOrd="0" presId="urn:microsoft.com/office/officeart/2005/8/layout/vList2"/>
    <dgm:cxn modelId="{C6787866-9135-437E-BFE0-6C0C79DE4521}" type="presParOf" srcId="{8EB00BA3-D73A-413F-A62D-26BA52306BB2}" destId="{8E5FDBC6-D664-4268-881D-F3B99EF21CEC}" srcOrd="6" destOrd="0" presId="urn:microsoft.com/office/officeart/2005/8/layout/vList2"/>
    <dgm:cxn modelId="{75CA577D-7860-4509-8C32-A1608B062F4D}" type="presOf" srcId="{B3532B5C-D252-4794-AC8E-B084722633CC}" destId="{8E5FDBC6-D664-4268-881D-F3B99EF21C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F22A57E-F564-47F7-AAAA-19A15EB6E78B}" type="doc">
      <dgm:prSet loTypeId="urn:microsoft.com/office/officeart/2005/8/layout/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6847FD-7D2E-484E-B0D4-F2472247AA8C}" type="parTrans" cxnId="{F274BFC4-D99E-404D-96B0-5E3EE0BE0340}">
      <dgm:prSet custT="1"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A3D9E0A-7E5F-4C2B-84AA-411C6BC746A2}">
      <dgm:prSet phldrT="[Текст]" custT="1"/>
      <dgm:spPr/>
      <dgm:t>
        <a:bodyPr/>
        <a:lstStyle/>
        <a:p>
          <a:r>
            <a:rPr lang="ru-RU" sz="16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финансовое обеспечение системы обеспечения вызова экстренных оперативных служб по единому номеру «112»</a:t>
          </a:r>
          <a:endParaRPr lang="ru-RU" sz="160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5E01A5-5BFE-4521-B279-99BBE0074690}" type="sibTrans" cxnId="{F274BFC4-D99E-404D-96B0-5E3EE0BE0340}">
      <dgm:prSet custT="1"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2CF45FE-B053-4E03-9729-902E1709C555}" type="parTrans" cxnId="{E22959DC-5E52-4A1F-991C-4DAA16D0DFE3}">
      <dgm:prSet custT="1"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40E76CE-78AC-4067-9A0C-9A01E27214CA}">
      <dgm:prSet phldrT="[Текст]" custT="1"/>
      <dgm:spPr/>
      <dgm:t>
        <a:bodyPr/>
        <a:lstStyle/>
        <a:p>
          <a:r>
            <a:rPr lang="ru-RU" sz="16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содержание и обслуживание аппаратно-программного комплекса «Безопасный город»</a:t>
          </a:r>
          <a:endParaRPr lang="ru-RU" sz="160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68633C-471F-4511-8CBF-0B8C059D6C12}" type="sibTrans" cxnId="{E22959DC-5E52-4A1F-991C-4DAA16D0DFE3}">
      <dgm:prSet custT="1"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73E511C-CA6F-4B34-84B3-1A82EEF5F472}" type="parTrans" cxnId="{EDC75AD2-ABBF-4866-BA18-31499F353AB9}">
      <dgm:prSet custT="1"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DB9468C-19E9-417B-8EF2-24DB771B0A2F}">
      <dgm:prSet phldrT="[Текст]" custT="1"/>
      <dgm:spPr/>
      <dgm:t>
        <a:bodyPr/>
        <a:lstStyle/>
        <a:p>
          <a:r>
            <a:rPr lang="ru-RU" sz="16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финансовое обеспечение деятельности аварийно-спасательных формирований по предупреждению и ликвидации ЧС, в том числе на осуществление переданных полномочий поселений Белокалитвинского района</a:t>
          </a:r>
          <a:endParaRPr lang="ru-RU" sz="160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2F68A2-2911-4676-A08C-3616CB2450D8}" type="sibTrans" cxnId="{EDC75AD2-ABBF-4866-BA18-31499F353AB9}">
      <dgm:prSet custT="1"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7EC223-7389-4C72-8EDD-66C55CC53385}" type="parTrans" cxnId="{8348A6C2-E39E-40B6-BEF3-B0B697EE5962}">
      <dgm:prSet custT="1"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723C20-85AD-466D-882A-3C2B3A5281F0}">
      <dgm:prSet custT="1"/>
      <dgm:spPr/>
      <dgm:t>
        <a:bodyPr/>
        <a:lstStyle/>
        <a:p>
          <a:r>
            <a:rPr lang="ru-RU" sz="16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финансовое обеспечение муниципального казенного учреждения Белокалитвинского района «Управление ГО и ЧС»</a:t>
          </a:r>
          <a:endParaRPr lang="ru-RU" sz="160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D9440D-E747-4B8D-8209-5B6751A351A4}" type="sibTrans" cxnId="{8348A6C2-E39E-40B6-BEF3-B0B697EE5962}">
      <dgm:prSet custT="1"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3F91EC-996E-4B55-9624-964CE780A112}" type="pres">
      <dgm:prSet presAssocID="{CF22A57E-F564-47F7-AAAA-19A15EB6E78B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7F59BD-8E7B-406E-B41E-11DC7125D7E1}" type="pres">
      <dgm:prSet presAssocID="{4A3D9E0A-7E5F-4C2B-84AA-411C6BC746A2}" presName="parentLin"/>
      <dgm:spPr/>
      <dgm:t>
        <a:bodyPr/>
        <a:lstStyle/>
        <a:p/>
      </dgm:t>
    </dgm:pt>
    <dgm:pt modelId="{3666C233-F45C-49CC-81E2-269DB8FC2431}" type="pres">
      <dgm:prSet presAssocID="{4A3D9E0A-7E5F-4C2B-84AA-411C6BC746A2}" presName="parentLeftMargin" presStyleLbl="node1" presStyleCnt="4"/>
      <dgm:spPr/>
      <dgm:t>
        <a:bodyPr/>
        <a:lstStyle/>
        <a:p>
          <a:endParaRPr lang="ru-RU"/>
        </a:p>
      </dgm:t>
    </dgm:pt>
    <dgm:pt modelId="{A1EBF9F0-9EA1-4E92-B2C3-1CBDF4F26650}" type="pres">
      <dgm:prSet presAssocID="{4A3D9E0A-7E5F-4C2B-84AA-411C6BC746A2}" presName="parentText" presStyleLbl="node1" presStyleCnt="4" custScaleX="142056" custScaleY="141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B7FF5-E03F-41CE-863E-3B623A8A9986}" type="pres">
      <dgm:prSet presAssocID="{4A3D9E0A-7E5F-4C2B-84AA-411C6BC746A2}" presName="negativeSpace"/>
      <dgm:spPr/>
      <dgm:t>
        <a:bodyPr/>
        <a:lstStyle/>
        <a:p/>
      </dgm:t>
    </dgm:pt>
    <dgm:pt modelId="{906DBCD3-B0D1-40A4-9B4C-AF304A1991D5}" type="pres">
      <dgm:prSet presAssocID="{4A3D9E0A-7E5F-4C2B-84AA-411C6BC746A2}" presName="childText" presStyleLbl="conFgAcc1" presStyleCnt="4">
        <dgm:presLayoutVars>
          <dgm:bulletEnabled val="1"/>
        </dgm:presLayoutVars>
      </dgm:prSet>
      <dgm:spPr/>
      <dgm:t>
        <a:bodyPr/>
        <a:lstStyle/>
        <a:p/>
      </dgm:t>
    </dgm:pt>
    <dgm:pt modelId="{AA3087AF-9260-4EDD-8D78-6A08B044AF71}" type="pres">
      <dgm:prSet presAssocID="{325E01A5-5BFE-4521-B279-99BBE0074690}" presName="spaceBetweenRectangles"/>
      <dgm:spPr/>
      <dgm:t>
        <a:bodyPr/>
        <a:lstStyle/>
        <a:p/>
      </dgm:t>
    </dgm:pt>
    <dgm:pt modelId="{E6DD7470-B70E-4AA2-9495-9D9672C50122}" type="pres">
      <dgm:prSet presAssocID="{840E76CE-78AC-4067-9A0C-9A01E27214CA}" presName="parentLin"/>
      <dgm:spPr/>
      <dgm:t>
        <a:bodyPr/>
        <a:lstStyle/>
        <a:p/>
      </dgm:t>
    </dgm:pt>
    <dgm:pt modelId="{8A7ED427-A895-4CD6-A8B4-EB34346E75E2}" type="pres">
      <dgm:prSet presAssocID="{840E76CE-78AC-4067-9A0C-9A01E27214C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DBA09A3-B750-4450-88D4-7893CA3D4235}" type="pres">
      <dgm:prSet presAssocID="{840E76CE-78AC-4067-9A0C-9A01E27214CA}" presName="parentText" presStyleLbl="node1" presStyleIdx="1" presStyleCnt="4" custScaleX="142857" custScaleY="160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0CF4A-4CC3-4DCC-BEE8-4B80A1840C00}" type="pres">
      <dgm:prSet presAssocID="{840E76CE-78AC-4067-9A0C-9A01E27214CA}" presName="negativeSpace"/>
      <dgm:spPr/>
      <dgm:t>
        <a:bodyPr/>
        <a:lstStyle/>
        <a:p/>
      </dgm:t>
    </dgm:pt>
    <dgm:pt modelId="{C0381B89-D203-4F11-A107-5FD56E31CB1E}" type="pres">
      <dgm:prSet presAssocID="{840E76CE-78AC-4067-9A0C-9A01E27214C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05BFC9C3-E235-4435-B6C9-4C0AF788BA7C}" type="pres">
      <dgm:prSet presAssocID="{0A68633C-471F-4511-8CBF-0B8C059D6C12}" presName="spaceBetweenRectangles"/>
      <dgm:spPr/>
      <dgm:t>
        <a:bodyPr/>
        <a:lstStyle/>
        <a:p/>
      </dgm:t>
    </dgm:pt>
    <dgm:pt modelId="{BCC07F16-9DED-4692-BFE5-9906EA001166}" type="pres">
      <dgm:prSet presAssocID="{7DB9468C-19E9-417B-8EF2-24DB771B0A2F}" presName="parentLin"/>
      <dgm:spPr/>
      <dgm:t>
        <a:bodyPr/>
        <a:lstStyle/>
        <a:p/>
      </dgm:t>
    </dgm:pt>
    <dgm:pt modelId="{FB41F3E5-B820-4E3D-913F-5B074B6F0A93}" type="pres">
      <dgm:prSet presAssocID="{7DB9468C-19E9-417B-8EF2-24DB771B0A2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4EC41FB-1ECA-49A2-8DD0-204D1CD4BB7C}" type="pres">
      <dgm:prSet presAssocID="{7DB9468C-19E9-417B-8EF2-24DB771B0A2F}" presName="parentText" presStyleLbl="node1" presStyleIdx="2" presStyleCnt="4" custScaleX="142857" custScaleY="237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7B755-A8E7-402E-9746-28245B2E4F64}" type="pres">
      <dgm:prSet presAssocID="{7DB9468C-19E9-417B-8EF2-24DB771B0A2F}" presName="negativeSpace"/>
      <dgm:spPr/>
      <dgm:t>
        <a:bodyPr/>
        <a:lstStyle/>
        <a:p/>
      </dgm:t>
    </dgm:pt>
    <dgm:pt modelId="{704B62B8-9741-4B2D-8888-2F25C6D8FEFF}" type="pres">
      <dgm:prSet presAssocID="{7DB9468C-19E9-417B-8EF2-24DB771B0A2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/>
      </dgm:t>
    </dgm:pt>
    <dgm:pt modelId="{081A1CE9-8226-4CE6-92B2-D49A2C832203}" type="pres">
      <dgm:prSet presAssocID="{FC2F68A2-2911-4676-A08C-3616CB2450D8}" presName="spaceBetweenRectangles"/>
      <dgm:spPr/>
      <dgm:t>
        <a:bodyPr/>
        <a:lstStyle/>
        <a:p/>
      </dgm:t>
    </dgm:pt>
    <dgm:pt modelId="{DB80CF62-5860-459A-9206-12AFF23A59F4}" type="pres">
      <dgm:prSet presAssocID="{A2723C20-85AD-466D-882A-3C2B3A5281F0}" presName="parentLin"/>
      <dgm:spPr/>
      <dgm:t>
        <a:bodyPr/>
        <a:lstStyle/>
        <a:p/>
      </dgm:t>
    </dgm:pt>
    <dgm:pt modelId="{53F120A5-5743-4C50-B145-70EBF8BC154E}" type="pres">
      <dgm:prSet presAssocID="{A2723C20-85AD-466D-882A-3C2B3A5281F0}" presName="parentLeftMargin" presStyleLbl="node1" presStyleIdx="3" presStyleCnt="4"/>
      <dgm:spPr/>
      <dgm:t>
        <a:bodyPr/>
        <a:lstStyle/>
        <a:p>
          <a:endParaRPr lang="ru-RU"/>
        </a:p>
      </dgm:t>
    </dgm:pt>
    <dgm:pt modelId="{953B5E34-1861-4D0A-83E9-4853444F0D8C}" type="pres">
      <dgm:prSet presAssocID="{A2723C20-85AD-466D-882A-3C2B3A5281F0}" presName="parentText" presStyleLbl="node1" presStyleIdx="3" presStyleCnt="4" custScaleX="135071" custScaleY="189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9E1B8-2743-4609-B7F5-B2A019194E8E}" type="pres">
      <dgm:prSet presAssocID="{A2723C20-85AD-466D-882A-3C2B3A5281F0}" presName="negativeSpace"/>
      <dgm:spPr/>
      <dgm:t>
        <a:bodyPr/>
        <a:lstStyle/>
        <a:p/>
      </dgm:t>
    </dgm:pt>
    <dgm:pt modelId="{0CE95FA7-2B72-4EC4-AD0C-22B97D574FEF}" type="pres">
      <dgm:prSet presAssocID="{A2723C20-85AD-466D-882A-3C2B3A5281F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F274BFC4-D99E-404D-96B0-5E3EE0BE0340}" srcId="{CF22A57E-F564-47F7-AAAA-19A15EB6E78B}" destId="{4A3D9E0A-7E5F-4C2B-84AA-411C6BC746A2}" srcOrd="0" destOrd="0" parTransId="{F76847FD-7D2E-484E-B0D4-F2472247AA8C}" sibTransId="{325E01A5-5BFE-4521-B279-99BBE0074690}"/>
    <dgm:cxn modelId="{E22959DC-5E52-4A1F-991C-4DAA16D0DFE3}" srcId="{CF22A57E-F564-47F7-AAAA-19A15EB6E78B}" destId="{840E76CE-78AC-4067-9A0C-9A01E27214CA}" srcOrd="1" destOrd="0" parTransId="{82CF45FE-B053-4E03-9729-902E1709C555}" sibTransId="{0A68633C-471F-4511-8CBF-0B8C059D6C12}"/>
    <dgm:cxn modelId="{EDC75AD2-ABBF-4866-BA18-31499F353AB9}" srcId="{CF22A57E-F564-47F7-AAAA-19A15EB6E78B}" destId="{7DB9468C-19E9-417B-8EF2-24DB771B0A2F}" srcOrd="2" destOrd="0" parTransId="{073E511C-CA6F-4B34-84B3-1A82EEF5F472}" sibTransId="{FC2F68A2-2911-4676-A08C-3616CB2450D8}"/>
    <dgm:cxn modelId="{8348A6C2-E39E-40B6-BEF3-B0B697EE5962}" srcId="{CF22A57E-F564-47F7-AAAA-19A15EB6E78B}" destId="{A2723C20-85AD-466D-882A-3C2B3A5281F0}" srcOrd="3" destOrd="0" parTransId="{757EC223-7389-4C72-8EDD-66C55CC53385}" sibTransId="{0CD9440D-E747-4B8D-8209-5B6751A351A4}"/>
    <dgm:cxn modelId="{29ED9335-48D6-4224-95E4-52184FDDD217}" type="presOf" srcId="{CF22A57E-F564-47F7-AAAA-19A15EB6E78B}" destId="{313F91EC-996E-4B55-9624-964CE780A112}" srcOrd="0" destOrd="0" presId="urn:microsoft.com/office/officeart/2005/8/layout/list1"/>
    <dgm:cxn modelId="{549A2DF9-27E3-495F-B4DD-47D9750FF59F}" type="presParOf" srcId="{313F91EC-996E-4B55-9624-964CE780A112}" destId="{AF7F59BD-8E7B-406E-B41E-11DC7125D7E1}" srcOrd="0" destOrd="0" presId="urn:microsoft.com/office/officeart/2005/8/layout/list1"/>
    <dgm:cxn modelId="{0CBBA547-0BC1-4044-BADE-9488F1AD84F3}" type="presParOf" srcId="{AF7F59BD-8E7B-406E-B41E-11DC7125D7E1}" destId="{3666C233-F45C-49CC-81E2-269DB8FC2431}" srcOrd="0" destOrd="0" presId="urn:microsoft.com/office/officeart/2005/8/layout/list1"/>
    <dgm:cxn modelId="{A7CB803A-010B-433C-84B7-C7D3B22BE510}" type="presOf" srcId="{4A3D9E0A-7E5F-4C2B-84AA-411C6BC746A2}" destId="{3666C233-F45C-49CC-81E2-269DB8FC2431}" srcOrd="0" destOrd="0" presId="urn:microsoft.com/office/officeart/2005/8/layout/list1"/>
    <dgm:cxn modelId="{84FDF24C-61EA-4CE3-A84F-2BB6A74070BD}" type="presParOf" srcId="{AF7F59BD-8E7B-406E-B41E-11DC7125D7E1}" destId="{A1EBF9F0-9EA1-4E92-B2C3-1CBDF4F26650}" srcOrd="1" destOrd="0" presId="urn:microsoft.com/office/officeart/2005/8/layout/list1"/>
    <dgm:cxn modelId="{F3046861-1357-44C2-87AE-A2F5E0A96F17}" type="presOf" srcId="{4A3D9E0A-7E5F-4C2B-84AA-411C6BC746A2}" destId="{A1EBF9F0-9EA1-4E92-B2C3-1CBDF4F26650}" srcOrd="1" destOrd="0" presId="urn:microsoft.com/office/officeart/2005/8/layout/list1"/>
    <dgm:cxn modelId="{5B750763-4301-4E48-932E-8529FDC13FDA}" type="presParOf" srcId="{313F91EC-996E-4B55-9624-964CE780A112}" destId="{1D5B7FF5-E03F-41CE-863E-3B623A8A9986}" srcOrd="1" destOrd="0" presId="urn:microsoft.com/office/officeart/2005/8/layout/list1"/>
    <dgm:cxn modelId="{AD72AB99-E70E-4B54-9A0A-ED8758B37BDC}" type="presParOf" srcId="{313F91EC-996E-4B55-9624-964CE780A112}" destId="{906DBCD3-B0D1-40A4-9B4C-AF304A1991D5}" srcOrd="2" destOrd="0" presId="urn:microsoft.com/office/officeart/2005/8/layout/list1"/>
    <dgm:cxn modelId="{93DCF8BE-6DDD-4F07-AE43-3428A5F08F94}" type="presParOf" srcId="{313F91EC-996E-4B55-9624-964CE780A112}" destId="{AA3087AF-9260-4EDD-8D78-6A08B044AF71}" srcOrd="3" destOrd="0" presId="urn:microsoft.com/office/officeart/2005/8/layout/list1"/>
    <dgm:cxn modelId="{125F24FB-F53F-4F28-ACF0-46818BB4A55B}" type="presParOf" srcId="{313F91EC-996E-4B55-9624-964CE780A112}" destId="{E6DD7470-B70E-4AA2-9495-9D9672C50122}" srcOrd="4" destOrd="0" presId="urn:microsoft.com/office/officeart/2005/8/layout/list1"/>
    <dgm:cxn modelId="{CEA3063C-129F-47FA-BDA2-F869997D7020}" type="presParOf" srcId="{E6DD7470-B70E-4AA2-9495-9D9672C50122}" destId="{8A7ED427-A895-4CD6-A8B4-EB34346E75E2}" srcOrd="0" destOrd="0" presId="urn:microsoft.com/office/officeart/2005/8/layout/list1"/>
    <dgm:cxn modelId="{AC246FD4-A67E-4983-9BEF-3BA4F3A95872}" type="presOf" srcId="{840E76CE-78AC-4067-9A0C-9A01E27214CA}" destId="{8A7ED427-A895-4CD6-A8B4-EB34346E75E2}" srcOrd="0" destOrd="0" presId="urn:microsoft.com/office/officeart/2005/8/layout/list1"/>
    <dgm:cxn modelId="{38F106E8-B2F6-4B8A-B5F6-5F06F754B302}" type="presParOf" srcId="{E6DD7470-B70E-4AA2-9495-9D9672C50122}" destId="{5DBA09A3-B750-4450-88D4-7893CA3D4235}" srcOrd="1" destOrd="0" presId="urn:microsoft.com/office/officeart/2005/8/layout/list1"/>
    <dgm:cxn modelId="{228F2116-CB22-4F6D-ABCC-C4F396BA248A}" type="presOf" srcId="{840E76CE-78AC-4067-9A0C-9A01E27214CA}" destId="{5DBA09A3-B750-4450-88D4-7893CA3D4235}" srcOrd="1" destOrd="0" presId="urn:microsoft.com/office/officeart/2005/8/layout/list1"/>
    <dgm:cxn modelId="{325BE7E8-BD08-46BA-822E-2947E9BFE7E7}" type="presParOf" srcId="{313F91EC-996E-4B55-9624-964CE780A112}" destId="{C510CF4A-4CC3-4DCC-BEE8-4B80A1840C00}" srcOrd="5" destOrd="0" presId="urn:microsoft.com/office/officeart/2005/8/layout/list1"/>
    <dgm:cxn modelId="{FB1306A7-E5F4-4A3D-8509-DED21A9A252A}" type="presParOf" srcId="{313F91EC-996E-4B55-9624-964CE780A112}" destId="{C0381B89-D203-4F11-A107-5FD56E31CB1E}" srcOrd="6" destOrd="0" presId="urn:microsoft.com/office/officeart/2005/8/layout/list1"/>
    <dgm:cxn modelId="{FF1B4942-98BA-4A99-A642-7C62DC8F4850}" type="presParOf" srcId="{313F91EC-996E-4B55-9624-964CE780A112}" destId="{05BFC9C3-E235-4435-B6C9-4C0AF788BA7C}" srcOrd="7" destOrd="0" presId="urn:microsoft.com/office/officeart/2005/8/layout/list1"/>
    <dgm:cxn modelId="{146932BA-48C4-4987-98E7-DE32AD4DC1E7}" type="presParOf" srcId="{313F91EC-996E-4B55-9624-964CE780A112}" destId="{BCC07F16-9DED-4692-BFE5-9906EA001166}" srcOrd="8" destOrd="0" presId="urn:microsoft.com/office/officeart/2005/8/layout/list1"/>
    <dgm:cxn modelId="{F20A9F6E-0D22-4C9C-8320-AAB429F938C2}" type="presParOf" srcId="{BCC07F16-9DED-4692-BFE5-9906EA001166}" destId="{FB41F3E5-B820-4E3D-913F-5B074B6F0A93}" srcOrd="0" destOrd="0" presId="urn:microsoft.com/office/officeart/2005/8/layout/list1"/>
    <dgm:cxn modelId="{DB2FC324-29EA-41C8-8F7B-84F77F6B9443}" type="presOf" srcId="{7DB9468C-19E9-417B-8EF2-24DB771B0A2F}" destId="{FB41F3E5-B820-4E3D-913F-5B074B6F0A93}" srcOrd="0" destOrd="0" presId="urn:microsoft.com/office/officeart/2005/8/layout/list1"/>
    <dgm:cxn modelId="{08044446-202C-44DB-A701-6E8B9B7FAD32}" type="presParOf" srcId="{BCC07F16-9DED-4692-BFE5-9906EA001166}" destId="{34EC41FB-1ECA-49A2-8DD0-204D1CD4BB7C}" srcOrd="1" destOrd="0" presId="urn:microsoft.com/office/officeart/2005/8/layout/list1"/>
    <dgm:cxn modelId="{DA03C84F-0829-450D-93F9-F98C4E184215}" type="presOf" srcId="{7DB9468C-19E9-417B-8EF2-24DB771B0A2F}" destId="{34EC41FB-1ECA-49A2-8DD0-204D1CD4BB7C}" srcOrd="1" destOrd="0" presId="urn:microsoft.com/office/officeart/2005/8/layout/list1"/>
    <dgm:cxn modelId="{E39C8A07-5333-48F5-A58F-DA17F2E90E8A}" type="presParOf" srcId="{313F91EC-996E-4B55-9624-964CE780A112}" destId="{A0C7B755-A8E7-402E-9746-28245B2E4F64}" srcOrd="9" destOrd="0" presId="urn:microsoft.com/office/officeart/2005/8/layout/list1"/>
    <dgm:cxn modelId="{21DB7CE3-BE21-4A8D-8EE2-696A51DC23B6}" type="presParOf" srcId="{313F91EC-996E-4B55-9624-964CE780A112}" destId="{704B62B8-9741-4B2D-8888-2F25C6D8FEFF}" srcOrd="10" destOrd="0" presId="urn:microsoft.com/office/officeart/2005/8/layout/list1"/>
    <dgm:cxn modelId="{28DC9E40-2A5A-4800-9CC0-935B0DA5CDD5}" type="presParOf" srcId="{313F91EC-996E-4B55-9624-964CE780A112}" destId="{081A1CE9-8226-4CE6-92B2-D49A2C832203}" srcOrd="11" destOrd="0" presId="urn:microsoft.com/office/officeart/2005/8/layout/list1"/>
    <dgm:cxn modelId="{F16B5972-5B72-4CC0-BAE2-6391E7359881}" type="presParOf" srcId="{313F91EC-996E-4B55-9624-964CE780A112}" destId="{DB80CF62-5860-459A-9206-12AFF23A59F4}" srcOrd="12" destOrd="0" presId="urn:microsoft.com/office/officeart/2005/8/layout/list1"/>
    <dgm:cxn modelId="{14DB921D-1B5F-46E6-AB1A-C7F639434C9C}" type="presParOf" srcId="{DB80CF62-5860-459A-9206-12AFF23A59F4}" destId="{53F120A5-5743-4C50-B145-70EBF8BC154E}" srcOrd="0" destOrd="0" presId="urn:microsoft.com/office/officeart/2005/8/layout/list1"/>
    <dgm:cxn modelId="{1DC146E9-E70F-469B-A25C-9C0382A0DC5E}" type="presOf" srcId="{A2723C20-85AD-466D-882A-3C2B3A5281F0}" destId="{53F120A5-5743-4C50-B145-70EBF8BC154E}" srcOrd="0" destOrd="0" presId="urn:microsoft.com/office/officeart/2005/8/layout/list1"/>
    <dgm:cxn modelId="{3A48E72C-D9EC-48AA-854A-A2AD53819C7F}" type="presParOf" srcId="{DB80CF62-5860-459A-9206-12AFF23A59F4}" destId="{953B5E34-1861-4D0A-83E9-4853444F0D8C}" srcOrd="1" destOrd="0" presId="urn:microsoft.com/office/officeart/2005/8/layout/list1"/>
    <dgm:cxn modelId="{28BB4127-A65A-434E-AE34-843F4C5E0B8D}" type="presOf" srcId="{A2723C20-85AD-466D-882A-3C2B3A5281F0}" destId="{953B5E34-1861-4D0A-83E9-4853444F0D8C}" srcOrd="1" destOrd="0" presId="urn:microsoft.com/office/officeart/2005/8/layout/list1"/>
    <dgm:cxn modelId="{ABD95987-6539-415A-9DF3-C88314AAC937}" type="presParOf" srcId="{313F91EC-996E-4B55-9624-964CE780A112}" destId="{9819E1B8-2743-4609-B7F5-B2A019194E8E}" srcOrd="13" destOrd="0" presId="urn:microsoft.com/office/officeart/2005/8/layout/list1"/>
    <dgm:cxn modelId="{97A76B27-3A49-4921-A2BC-60FFDC7598B5}" type="presParOf" srcId="{313F91EC-996E-4B55-9624-964CE780A112}" destId="{0CE95FA7-2B72-4EC4-AD0C-22B97D574FE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F3F74E1D-5A2E-44F0-BAB6-20516F8A8DF4}" type="doc">
      <dgm:prSet loTypeId="urn:microsoft.com/office/officeart/2005/8/layout/vList6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5C65A-64B9-4681-9AE6-06140F569BD5}" type="parTrans" cxnId="{834AB656-5BD8-490F-8CAF-CC9178DFE2E8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150BFA7B-4761-44E6-862F-72C366D320C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i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92 367,7</a:t>
          </a:r>
        </a:p>
        <a:p>
          <a:r>
            <a:rPr lang="ru-RU" sz="1600" b="1" i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i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BC8E7E2-C04D-48D6-B5AC-A2978F6D6051}" type="parTrans" cxnId="{002F4166-6031-4312-A7ED-8F7D07DD94BB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68698F14-54B4-4306-A69F-8C82A417876E}">
      <dgm:prSet phldrT="[Текст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ru-RU" sz="1600" b="1" i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обеспечение жилыми помещениями детей-сирот и лиц, оставшихся без попечения родителей </a:t>
          </a:r>
          <a:endParaRPr lang="ru-RU" sz="1600" i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122AE4B9-78A5-4849-9909-039F31C8236F}" type="sibTrans" cxnId="{002F4166-6031-4312-A7ED-8F7D07DD94BB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52158996-CF8E-465C-93FB-77EFF61B956B}" type="sibTrans" cxnId="{834AB656-5BD8-490F-8CAF-CC9178DFE2E8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15196476-E41A-4F10-9843-EE8981CB8CB8}" type="parTrans" cxnId="{AFBF4599-EA11-4532-9554-5F659685ECB3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B30FE838-106D-4144-B487-229C3880FCD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i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13 379,33</a:t>
          </a:r>
        </a:p>
        <a:p>
          <a:r>
            <a:rPr lang="ru-RU" sz="1600" b="1" i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i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26E7A6-44E4-4DAF-B076-EAAF6CBE1DC2}" type="parTrans" cxnId="{9416D636-EEB8-4E11-BF0C-510FF05D4CB0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E9054201-C2E9-4FC7-B42D-2B16470AE4EE}">
      <dgm:prSet phldrT="[Текст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ru-RU" sz="1600" b="1" i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обеспечение жильем молодых семей  </a:t>
          </a:r>
          <a:endParaRPr lang="ru-RU" sz="1600" i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C587F05A-7BAA-461C-B946-21C08DF854EE}" type="sibTrans" cxnId="{9416D636-EEB8-4E11-BF0C-510FF05D4CB0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6DDC8C43-DA2B-4A10-BB9D-E3BC51F86C15}" type="sibTrans" cxnId="{AFBF4599-EA11-4532-9554-5F659685ECB3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A6231E2D-C368-4248-9AD3-69634771B177}" type="parTrans" cxnId="{418B28FB-50DF-43D9-A4C4-298DD2C7BC30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BB6BD4E3-4AA1-47D6-81F4-CAA4E13D1E55}">
      <dgm:prSet custT="1"/>
      <dgm:spPr>
        <a:solidFill>
          <a:srgbClr val="FFC000"/>
        </a:solidFill>
      </dgm:spPr>
      <dgm:t>
        <a:bodyPr/>
        <a:lstStyle/>
        <a:p>
          <a:r>
            <a:rPr lang="ru-RU" sz="1600" b="1" i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352 631,3</a:t>
          </a:r>
        </a:p>
        <a:p>
          <a:r>
            <a:rPr lang="ru-RU" sz="1600" b="1" i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600" i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CC3415F3-C5A4-474B-9E3C-A85958E085DA}" type="parTrans" cxnId="{C0C6AE5D-7071-4ABF-8576-662E8D318D9A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0F4F3A07-24A2-45A5-95A7-64BE8E59CB69}">
      <dgm:prSet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ru-RU" sz="1600" b="1" i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переселение граждан из аварийного жилищного фонда </a:t>
          </a:r>
          <a:endParaRPr lang="ru-RU" sz="1600" i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17283278-576C-4DF7-9897-97AD311D9F21}" type="sibTrans" cxnId="{C0C6AE5D-7071-4ABF-8576-662E8D318D9A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8035D1C7-56B3-41B4-BD72-61BA0422BC41}" type="sibTrans" cxnId="{418B28FB-50DF-43D9-A4C4-298DD2C7BC30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348BC2F8-B7C3-4155-A0A1-04DAFF452469}" type="parTrans" cxnId="{44A2227C-378F-465C-8479-79007612EAA2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4D2C780A-E21A-4794-9BB4-B91292DFC4B4}">
      <dgm:prSet custT="1"/>
      <dgm:spPr>
        <a:solidFill>
          <a:srgbClr val="FFC000"/>
        </a:solidFill>
      </dgm:spPr>
      <dgm:t>
        <a:bodyPr/>
        <a:lstStyle/>
        <a:p>
          <a:r>
            <a:rPr lang="ru-RU" sz="1600" b="1" i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149 015,8</a:t>
          </a:r>
        </a:p>
        <a:p>
          <a:r>
            <a:rPr lang="ru-RU" sz="1600" b="1" i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i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CAC620DB-FB4E-4138-AE75-2D6AB2E19413}" type="parTrans" cxnId="{CE93E67E-E5F5-490D-BD79-12537F4FE107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DD8C157E-8E3D-457F-B79C-86BF92ED5A12}">
      <dgm:prSet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ru-RU" sz="1600" b="1" i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программа для шахтерских городов и поселков</a:t>
          </a:r>
          <a:endParaRPr lang="ru-RU" sz="1600" i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AC8BF481-99BF-4055-AD7A-C491EA5AC833}" type="sibTrans" cxnId="{CE93E67E-E5F5-490D-BD79-12537F4FE107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C89B2D32-AF61-4789-8CA6-7ED3FD3C2454}" type="sibTrans" cxnId="{44A2227C-378F-465C-8479-79007612EAA2}">
      <dgm:prSet custT="1"/>
      <dgm:spPr/>
      <dgm:t>
        <a:bodyPr/>
        <a:lstStyle/>
        <a:p>
          <a:endParaRPr lang="ru-RU" sz="1600" i="1">
            <a:solidFill>
              <a:schemeClr val="accent6">
                <a:lumMod val="75000"/>
              </a:schemeClr>
            </a:solidFill>
          </a:endParaRPr>
        </a:p>
      </dgm:t>
    </dgm:pt>
    <dgm:pt modelId="{E8578D76-7736-4096-BC4B-BF63AFA4856D}" type="pres">
      <dgm:prSet presAssocID="{F3F74E1D-5A2E-44F0-BAB6-20516F8A8DF4}" presName="Name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C0AA25-5454-4BB3-A7A9-2997DC659108}" type="pres">
      <dgm:prSet presAssocID="{150BFA7B-4761-44E6-862F-72C366D320C2}" presName="linNode"/>
      <dgm:spPr/>
      <dgm:t>
        <a:bodyPr/>
        <a:lstStyle/>
        <a:p/>
      </dgm:t>
    </dgm:pt>
    <dgm:pt modelId="{30638BB0-3B1C-4A1F-8D39-70A2567A8F3B}" type="pres">
      <dgm:prSet presAssocID="{150BFA7B-4761-44E6-862F-72C366D320C2}" presName="parentShp" presStyleLbl="node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D9100-97AF-42CA-A8FD-68B97EB0813E}" type="pres">
      <dgm:prSet presAssocID="{150BFA7B-4761-44E6-862F-72C366D320C2}" presName="childShp" presStyleLbl="bgAccFollowNode1" presStyleCnt="4" custScaleY="168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55579-ED27-458B-B5DC-36A9327A863A}" type="pres">
      <dgm:prSet presAssocID="{52158996-CF8E-465C-93FB-77EFF61B956B}" presName="spacing"/>
      <dgm:spPr/>
      <dgm:t>
        <a:bodyPr/>
        <a:lstStyle/>
        <a:p/>
      </dgm:t>
    </dgm:pt>
    <dgm:pt modelId="{79ED3A13-18D1-481A-953C-B7266013A8DA}" type="pres">
      <dgm:prSet presAssocID="{B30FE838-106D-4144-B487-229C3880FCDB}" presName="linNode"/>
      <dgm:spPr/>
      <dgm:t>
        <a:bodyPr/>
        <a:lstStyle/>
        <a:p/>
      </dgm:t>
    </dgm:pt>
    <dgm:pt modelId="{D883C63E-140E-4EF0-916A-9618C15D2A13}" type="pres">
      <dgm:prSet presAssocID="{B30FE838-106D-4144-B487-229C3880FCDB}" presName="parentShp" presStyleLbl="node1" presStyleIdx="1" presStyleCnt="4" custLinFactNeighborY="-23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98E5A-142D-471E-8D91-05B904EB9C74}" type="pres">
      <dgm:prSet presAssocID="{B30FE838-106D-4144-B487-229C3880FCDB}" presName="childShp" presStyleLbl="bgAccFollowNode1" presStyleIdx="1" presStyleCnt="4" custLinFactNeighborX="2273" custLinFactNeighborY="-15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27236-296E-4FA7-9971-19E7CC9E9BE9}" type="pres">
      <dgm:prSet presAssocID="{6DDC8C43-DA2B-4A10-BB9D-E3BC51F86C15}" presName="spacing"/>
      <dgm:spPr/>
      <dgm:t>
        <a:bodyPr/>
        <a:lstStyle/>
        <a:p/>
      </dgm:t>
    </dgm:pt>
    <dgm:pt modelId="{728336FD-C805-4D7E-AA03-621F9813653D}" type="pres">
      <dgm:prSet presAssocID="{BB6BD4E3-4AA1-47D6-81F4-CAA4E13D1E55}" presName="linNode"/>
      <dgm:spPr/>
      <dgm:t>
        <a:bodyPr/>
        <a:lstStyle/>
        <a:p/>
      </dgm:t>
    </dgm:pt>
    <dgm:pt modelId="{A6EC83E4-4112-48AF-AFD1-D626D6820F67}" type="pres">
      <dgm:prSet presAssocID="{BB6BD4E3-4AA1-47D6-81F4-CAA4E13D1E55}" presName="parentShp" presStyleLbl="node1" presStyleIdx="2" presStyleCnt="4" custLinFactNeighborY="-10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20D6B-00E5-495D-87DA-30A63ECE5D7A}" type="pres">
      <dgm:prSet presAssocID="{BB6BD4E3-4AA1-47D6-81F4-CAA4E13D1E55}" presName="childShp" presStyleLbl="bgAccFollowNode1" presStyleIdx="2" presStyleCnt="4" custLinFactNeighborX="-1515" custLinFactNeighborY="-10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9000A-C68C-4B77-AD7C-9D09225F804D}" type="pres">
      <dgm:prSet presAssocID="{8035D1C7-56B3-41B4-BD72-61BA0422BC41}" presName="spacing"/>
      <dgm:spPr/>
      <dgm:t>
        <a:bodyPr/>
        <a:lstStyle/>
        <a:p/>
      </dgm:t>
    </dgm:pt>
    <dgm:pt modelId="{2D3B3B4B-5827-4218-AC5A-806207EA188F}" type="pres">
      <dgm:prSet presAssocID="{4D2C780A-E21A-4794-9BB4-B91292DFC4B4}" presName="linNode"/>
      <dgm:spPr/>
      <dgm:t>
        <a:bodyPr/>
        <a:lstStyle/>
        <a:p/>
      </dgm:t>
    </dgm:pt>
    <dgm:pt modelId="{48C3ECAE-9225-40C1-A682-FB8FA915C20E}" type="pres">
      <dgm:prSet presAssocID="{4D2C780A-E21A-4794-9BB4-B91292DFC4B4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40309-D9D2-4789-B3A5-6BBA43444F9E}" type="pres">
      <dgm:prSet presAssocID="{4D2C780A-E21A-4794-9BB4-B91292DFC4B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4AB656-5BD8-490F-8CAF-CC9178DFE2E8}" srcId="{F3F74E1D-5A2E-44F0-BAB6-20516F8A8DF4}" destId="{150BFA7B-4761-44E6-862F-72C366D320C2}" srcOrd="0" destOrd="0" parTransId="{0245C65A-64B9-4681-9AE6-06140F569BD5}" sibTransId="{52158996-CF8E-465C-93FB-77EFF61B956B}"/>
    <dgm:cxn modelId="{002F4166-6031-4312-A7ED-8F7D07DD94BB}" srcId="{150BFA7B-4761-44E6-862F-72C366D320C2}" destId="{68698F14-54B4-4306-A69F-8C82A417876E}" srcOrd="0" destOrd="0" parTransId="{BBC8E7E2-C04D-48D6-B5AC-A2978F6D6051}" sibTransId="{122AE4B9-78A5-4849-9909-039F31C8236F}"/>
    <dgm:cxn modelId="{AFBF4599-EA11-4532-9554-5F659685ECB3}" srcId="{F3F74E1D-5A2E-44F0-BAB6-20516F8A8DF4}" destId="{B30FE838-106D-4144-B487-229C3880FCDB}" srcOrd="1" destOrd="0" parTransId="{15196476-E41A-4F10-9843-EE8981CB8CB8}" sibTransId="{6DDC8C43-DA2B-4A10-BB9D-E3BC51F86C15}"/>
    <dgm:cxn modelId="{9416D636-EEB8-4E11-BF0C-510FF05D4CB0}" srcId="{B30FE838-106D-4144-B487-229C3880FCDB}" destId="{E9054201-C2E9-4FC7-B42D-2B16470AE4EE}" srcOrd="0" destOrd="0" parTransId="{DE26E7A6-44E4-4DAF-B076-EAAF6CBE1DC2}" sibTransId="{C587F05A-7BAA-461C-B946-21C08DF854EE}"/>
    <dgm:cxn modelId="{418B28FB-50DF-43D9-A4C4-298DD2C7BC30}" srcId="{F3F74E1D-5A2E-44F0-BAB6-20516F8A8DF4}" destId="{BB6BD4E3-4AA1-47D6-81F4-CAA4E13D1E55}" srcOrd="2" destOrd="0" parTransId="{A6231E2D-C368-4248-9AD3-69634771B177}" sibTransId="{8035D1C7-56B3-41B4-BD72-61BA0422BC41}"/>
    <dgm:cxn modelId="{C0C6AE5D-7071-4ABF-8576-662E8D318D9A}" srcId="{BB6BD4E3-4AA1-47D6-81F4-CAA4E13D1E55}" destId="{0F4F3A07-24A2-45A5-95A7-64BE8E59CB69}" srcOrd="0" destOrd="0" parTransId="{CC3415F3-C5A4-474B-9E3C-A85958E085DA}" sibTransId="{17283278-576C-4DF7-9897-97AD311D9F21}"/>
    <dgm:cxn modelId="{44A2227C-378F-465C-8479-79007612EAA2}" srcId="{F3F74E1D-5A2E-44F0-BAB6-20516F8A8DF4}" destId="{4D2C780A-E21A-4794-9BB4-B91292DFC4B4}" srcOrd="3" destOrd="0" parTransId="{348BC2F8-B7C3-4155-A0A1-04DAFF452469}" sibTransId="{C89B2D32-AF61-4789-8CA6-7ED3FD3C2454}"/>
    <dgm:cxn modelId="{CE93E67E-E5F5-490D-BD79-12537F4FE107}" srcId="{4D2C780A-E21A-4794-9BB4-B91292DFC4B4}" destId="{DD8C157E-8E3D-457F-B79C-86BF92ED5A12}" srcOrd="0" destOrd="0" parTransId="{CAC620DB-FB4E-4138-AE75-2D6AB2E19413}" sibTransId="{AC8BF481-99BF-4055-AD7A-C491EA5AC833}"/>
    <dgm:cxn modelId="{3817B7F6-0D57-4A9D-89D5-198DA2F539D2}" type="presOf" srcId="{F3F74E1D-5A2E-44F0-BAB6-20516F8A8DF4}" destId="{E8578D76-7736-4096-BC4B-BF63AFA4856D}" srcOrd="0" destOrd="0" presId="urn:microsoft.com/office/officeart/2005/8/layout/vList6"/>
    <dgm:cxn modelId="{5F717B9A-61DD-4A94-92E9-EC351396D86C}" type="presParOf" srcId="{E8578D76-7736-4096-BC4B-BF63AFA4856D}" destId="{FCC0AA25-5454-4BB3-A7A9-2997DC659108}" srcOrd="0" destOrd="0" presId="urn:microsoft.com/office/officeart/2005/8/layout/vList6"/>
    <dgm:cxn modelId="{2C5A1FAB-A7FC-4218-8D2B-9482D98691D6}" type="presParOf" srcId="{FCC0AA25-5454-4BB3-A7A9-2997DC659108}" destId="{30638BB0-3B1C-4A1F-8D39-70A2567A8F3B}" srcOrd="0" destOrd="0" presId="urn:microsoft.com/office/officeart/2005/8/layout/vList6"/>
    <dgm:cxn modelId="{1BDE2B31-227B-464A-8CE8-DAABD5D23079}" type="presOf" srcId="{150BFA7B-4761-44E6-862F-72C366D320C2}" destId="{30638BB0-3B1C-4A1F-8D39-70A2567A8F3B}" srcOrd="0" destOrd="0" presId="urn:microsoft.com/office/officeart/2005/8/layout/vList6"/>
    <dgm:cxn modelId="{200F493E-EC72-4B1C-ADD6-D4CC3BC130CF}" type="presParOf" srcId="{FCC0AA25-5454-4BB3-A7A9-2997DC659108}" destId="{126D9100-97AF-42CA-A8FD-68B97EB0813E}" srcOrd="1" destOrd="0" presId="urn:microsoft.com/office/officeart/2005/8/layout/vList6"/>
    <dgm:cxn modelId="{871686B0-C06D-414F-B757-E9F33BF68B72}" type="presOf" srcId="{68698F14-54B4-4306-A69F-8C82A417876E}" destId="{126D9100-97AF-42CA-A8FD-68B97EB0813E}" srcOrd="0" destOrd="0" presId="urn:microsoft.com/office/officeart/2005/8/layout/vList6"/>
    <dgm:cxn modelId="{BBACF863-5803-445C-A152-539D5C23BC35}" type="presParOf" srcId="{E8578D76-7736-4096-BC4B-BF63AFA4856D}" destId="{4A155579-ED27-458B-B5DC-36A9327A863A}" srcOrd="1" destOrd="0" presId="urn:microsoft.com/office/officeart/2005/8/layout/vList6"/>
    <dgm:cxn modelId="{ED4673B5-CD36-40E7-A1E6-99A67379F55E}" type="presParOf" srcId="{E8578D76-7736-4096-BC4B-BF63AFA4856D}" destId="{79ED3A13-18D1-481A-953C-B7266013A8DA}" srcOrd="2" destOrd="0" presId="urn:microsoft.com/office/officeart/2005/8/layout/vList6"/>
    <dgm:cxn modelId="{A626ED8D-5EDA-41C5-9CEF-472C58C24585}" type="presParOf" srcId="{79ED3A13-18D1-481A-953C-B7266013A8DA}" destId="{D883C63E-140E-4EF0-916A-9618C15D2A13}" srcOrd="0" destOrd="0" presId="urn:microsoft.com/office/officeart/2005/8/layout/vList6"/>
    <dgm:cxn modelId="{40DE597C-A1DD-41AA-AB4F-3883582890F0}" type="presOf" srcId="{B30FE838-106D-4144-B487-229C3880FCDB}" destId="{D883C63E-140E-4EF0-916A-9618C15D2A13}" srcOrd="0" destOrd="0" presId="urn:microsoft.com/office/officeart/2005/8/layout/vList6"/>
    <dgm:cxn modelId="{032D12DE-E22D-4900-9436-7EA0CCE10EA4}" type="presParOf" srcId="{79ED3A13-18D1-481A-953C-B7266013A8DA}" destId="{72F98E5A-142D-471E-8D91-05B904EB9C74}" srcOrd="1" destOrd="0" presId="urn:microsoft.com/office/officeart/2005/8/layout/vList6"/>
    <dgm:cxn modelId="{29137C57-95C0-4775-BD86-347EB6D189A6}" type="presOf" srcId="{E9054201-C2E9-4FC7-B42D-2B16470AE4EE}" destId="{72F98E5A-142D-471E-8D91-05B904EB9C74}" srcOrd="0" destOrd="0" presId="urn:microsoft.com/office/officeart/2005/8/layout/vList6"/>
    <dgm:cxn modelId="{88A86921-B2A2-4D68-AE53-A692B31FF4C1}" type="presParOf" srcId="{E8578D76-7736-4096-BC4B-BF63AFA4856D}" destId="{93427236-296E-4FA7-9971-19E7CC9E9BE9}" srcOrd="3" destOrd="0" presId="urn:microsoft.com/office/officeart/2005/8/layout/vList6"/>
    <dgm:cxn modelId="{27641DD8-F4E8-4567-A165-80939642F2FE}" type="presParOf" srcId="{E8578D76-7736-4096-BC4B-BF63AFA4856D}" destId="{728336FD-C805-4D7E-AA03-621F9813653D}" srcOrd="4" destOrd="0" presId="urn:microsoft.com/office/officeart/2005/8/layout/vList6"/>
    <dgm:cxn modelId="{AB9EE27B-2387-4C49-9151-2FBA594CEB1D}" type="presParOf" srcId="{728336FD-C805-4D7E-AA03-621F9813653D}" destId="{A6EC83E4-4112-48AF-AFD1-D626D6820F67}" srcOrd="0" destOrd="0" presId="urn:microsoft.com/office/officeart/2005/8/layout/vList6"/>
    <dgm:cxn modelId="{4ABAB636-643E-4DE6-99AF-863E91D1623D}" type="presOf" srcId="{BB6BD4E3-4AA1-47D6-81F4-CAA4E13D1E55}" destId="{A6EC83E4-4112-48AF-AFD1-D626D6820F67}" srcOrd="0" destOrd="0" presId="urn:microsoft.com/office/officeart/2005/8/layout/vList6"/>
    <dgm:cxn modelId="{68DF5E47-D6A3-4A5D-9E64-F9DAB29C9650}" type="presParOf" srcId="{728336FD-C805-4D7E-AA03-621F9813653D}" destId="{25F20D6B-00E5-495D-87DA-30A63ECE5D7A}" srcOrd="1" destOrd="0" presId="urn:microsoft.com/office/officeart/2005/8/layout/vList6"/>
    <dgm:cxn modelId="{32063AC4-1843-4016-998D-C12CE13ED349}" type="presOf" srcId="{0F4F3A07-24A2-45A5-95A7-64BE8E59CB69}" destId="{25F20D6B-00E5-495D-87DA-30A63ECE5D7A}" srcOrd="0" destOrd="0" presId="urn:microsoft.com/office/officeart/2005/8/layout/vList6"/>
    <dgm:cxn modelId="{06912D9D-F861-42EC-816F-AA839903001B}" type="presParOf" srcId="{E8578D76-7736-4096-BC4B-BF63AFA4856D}" destId="{5EE9000A-C68C-4B77-AD7C-9D09225F804D}" srcOrd="5" destOrd="0" presId="urn:microsoft.com/office/officeart/2005/8/layout/vList6"/>
    <dgm:cxn modelId="{3127A49B-2C6D-4D10-822F-588E04B7B40F}" type="presParOf" srcId="{E8578D76-7736-4096-BC4B-BF63AFA4856D}" destId="{2D3B3B4B-5827-4218-AC5A-806207EA188F}" srcOrd="6" destOrd="0" presId="urn:microsoft.com/office/officeart/2005/8/layout/vList6"/>
    <dgm:cxn modelId="{932EBA5B-AFDC-4D86-9585-D1E24F199237}" type="presParOf" srcId="{2D3B3B4B-5827-4218-AC5A-806207EA188F}" destId="{48C3ECAE-9225-40C1-A682-FB8FA915C20E}" srcOrd="0" destOrd="0" presId="urn:microsoft.com/office/officeart/2005/8/layout/vList6"/>
    <dgm:cxn modelId="{46585B60-8939-4000-9399-733593D3E20A}" type="presOf" srcId="{4D2C780A-E21A-4794-9BB4-B91292DFC4B4}" destId="{48C3ECAE-9225-40C1-A682-FB8FA915C20E}" srcOrd="0" destOrd="0" presId="urn:microsoft.com/office/officeart/2005/8/layout/vList6"/>
    <dgm:cxn modelId="{2EECF95B-CA4E-4417-BD3D-199342326F68}" type="presParOf" srcId="{2D3B3B4B-5827-4218-AC5A-806207EA188F}" destId="{EDA40309-D9D2-4789-B3A5-6BBA43444F9E}" srcOrd="1" destOrd="0" presId="urn:microsoft.com/office/officeart/2005/8/layout/vList6"/>
    <dgm:cxn modelId="{31D1CFD0-C2CC-4732-BF83-AEC94F867C80}" type="presOf" srcId="{DD8C157E-8E3D-457F-B79C-86BF92ED5A12}" destId="{EDA40309-D9D2-4789-B3A5-6BBA43444F9E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21AB72C-6FFA-462D-AFE2-8F4BE91408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B00BA3-D73A-413F-A62D-26BA52306BB2}" type="pres">
      <dgm:prSet presAssocID="{A21AB72C-6FFA-462D-AFE2-8F4BE914080F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8F77A-CD27-4718-8C3F-418E0CBEFAD7}" type="presOf" srcId="{A21AB72C-6FFA-462D-AFE2-8F4BE914080F}" destId="{8EB00BA3-D73A-413F-A62D-26BA52306BB2}" srcOrd="0" destOrd="0" presId="urn:microsoft.com/office/officeart/2005/8/layout/vList2"/>
  </dgm:cxnLst>
  <dgm:bg>
    <a:blipFill>
      <a:blip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  <dsp:sp modelId="{73C7DC2F-DBD7-4363-A7DA-C2175C5970C9}">
      <dsp:nvSpPr>
        <dsp:cNvPr id="12" name=""/>
        <dsp:cNvSpPr/>
      </dsp:nvSpPr>
      <dsp:spPr>
        <a:xfrm>
          <a:off x="348148" y="1065"/>
          <a:ext cx="3756306" cy="187278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Положений послания Президента Федеральному Собранию, определяющих бюджетную политику</a:t>
          </a:r>
          <a:endParaRPr lang="ru-RU" sz="2400" b="1" kern="120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148" y="1065"/>
        <a:ext cx="3756306" cy="1872784"/>
      </dsp:txXfrm>
    </dsp:sp>
    <dsp:sp modelId="{C7AEF38E-6F25-44AE-8B55-437F57C5B2D9}">
      <dsp:nvSpPr>
        <dsp:cNvPr id="13" name=""/>
        <dsp:cNvSpPr/>
      </dsp:nvSpPr>
      <dsp:spPr>
        <a:xfrm>
          <a:off x="4416585" y="1065"/>
          <a:ext cx="3804218" cy="1872784"/>
        </a:xfrm>
        <a:prstGeom prst="rect">
          <a:avLst/>
        </a:prstGeom>
        <a:solidFill>
          <a:srgbClr val="CC99FF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Национальных проектов</a:t>
          </a:r>
          <a:endParaRPr lang="ru-RU" sz="2800" b="1" kern="120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6585" y="1065"/>
        <a:ext cx="3804218" cy="1872784"/>
      </dsp:txXfrm>
    </dsp:sp>
    <dsp:sp modelId="{F3FEF57A-BEF1-445D-8595-B39DF69D12CF}">
      <dsp:nvSpPr>
        <dsp:cNvPr id="14" name=""/>
        <dsp:cNvSpPr/>
      </dsp:nvSpPr>
      <dsp:spPr>
        <a:xfrm>
          <a:off x="360040" y="2185981"/>
          <a:ext cx="3773629" cy="1872784"/>
        </a:xfrm>
        <a:prstGeom prst="rect">
          <a:avLst/>
        </a:prstGeom>
        <a:solidFill>
          <a:srgbClr val="92D050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Белокалитвинского района</a:t>
          </a:r>
          <a:endParaRPr lang="ru-RU" sz="2400" b="1" kern="120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040" y="2185981"/>
        <a:ext cx="3773629" cy="1872784"/>
      </dsp:txXfrm>
    </dsp:sp>
    <dsp:sp modelId="{BCC0832F-4EB3-48AA-A55C-B3BFBF0E02BF}">
      <dsp:nvSpPr>
        <dsp:cNvPr id="15" name=""/>
        <dsp:cNvSpPr/>
      </dsp:nvSpPr>
      <dsp:spPr>
        <a:xfrm>
          <a:off x="4445800" y="2185981"/>
          <a:ext cx="3763111" cy="1872784"/>
        </a:xfrm>
        <a:prstGeom prst="rect">
          <a:avLst/>
        </a:prstGeom>
        <a:solidFill>
          <a:srgbClr val="FFC000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Муниципальных программ Белокалитвинского района</a:t>
          </a:r>
          <a:endParaRPr lang="ru-RU" sz="2800" b="1" kern="120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45800" y="2185981"/>
        <a:ext cx="3763111" cy="1872784"/>
      </dsp:txXfrm>
    </dsp:sp>
  </dsp:spTree>
</dsp:drawing>
</file>

<file path=ppt/diagrams/drawing10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6805" name=""/>
      <dsp:cNvGrpSpPr/>
    </dsp:nvGrpSpPr>
    <dsp:grpSpPr/>
    <dsp:sp modelId="{C159B06F-8F7B-4DE0-8DC2-98E41AC51F99}">
      <dsp:nvSpPr>
        <dsp:cNvPr id="76806" name=""/>
        <dsp:cNvSpPr/>
      </dsp:nvSpPr>
      <dsp:spPr>
        <a:xfrm rot="1225106">
          <a:off x="2579621" y="2932314"/>
          <a:ext cx="1952228" cy="48515"/>
        </a:xfrm>
        <a:custGeom>
          <a:rect l="0" t="0" r="0" b="0"/>
          <a:pathLst>
            <a:path>
              <a:moveTo>
                <a:pt x="0" y="24257"/>
              </a:moveTo>
              <a:lnTo>
                <a:pt x="1952228" y="2425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155303B-195B-41A3-9D27-C6B60C093173}">
      <dsp:nvSpPr>
        <dsp:cNvPr id="76807" name=""/>
        <dsp:cNvSpPr/>
      </dsp:nvSpPr>
      <dsp:spPr>
        <a:xfrm rot="65786">
          <a:off x="2640737" y="2340600"/>
          <a:ext cx="2329135" cy="48515"/>
        </a:xfrm>
        <a:custGeom>
          <a:rect l="0" t="0" r="0" b="0"/>
          <a:pathLst>
            <a:path>
              <a:moveTo>
                <a:pt x="0" y="24257"/>
              </a:moveTo>
              <a:lnTo>
                <a:pt x="2329135" y="2425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BFB0E79-2B32-4C9B-AABE-1EA225DF321E}">
      <dsp:nvSpPr>
        <dsp:cNvPr id="76808" name=""/>
        <dsp:cNvSpPr/>
      </dsp:nvSpPr>
      <dsp:spPr>
        <a:xfrm rot="20508332">
          <a:off x="2579191" y="1663272"/>
          <a:ext cx="2470487" cy="48515"/>
        </a:xfrm>
        <a:custGeom>
          <a:rect l="0" t="0" r="0" b="0"/>
          <a:pathLst>
            <a:path>
              <a:moveTo>
                <a:pt x="0" y="24257"/>
              </a:moveTo>
              <a:lnTo>
                <a:pt x="2470487" y="2425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F557E3C-505D-40A3-B13F-94E2949378F7}">
      <dsp:nvSpPr>
        <dsp:cNvPr id="76809" name=""/>
        <dsp:cNvSpPr/>
      </dsp:nvSpPr>
      <dsp:spPr>
        <a:xfrm>
          <a:off x="1224139" y="504052"/>
          <a:ext cx="2944915" cy="2944915"/>
        </a:xfrm>
        <a:prstGeom prst="ellipse">
          <a:avLst/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E769C60-8BC7-4BC8-B45C-8FBE274A7227}">
      <dsp:nvSpPr>
        <dsp:cNvPr id="76810" name=""/>
        <dsp:cNvSpPr/>
      </dsp:nvSpPr>
      <dsp:spPr>
        <a:xfrm>
          <a:off x="4752527" y="288033"/>
          <a:ext cx="2696701" cy="1295992"/>
        </a:xfrm>
        <a:prstGeom prst="ellipse">
          <a:avLst/>
        </a:prstGeom>
        <a:solidFill>
          <a:srgbClr val="0000FF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Контейнеры ТКО 5 889,2 тыс. рублей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5147450" y="477827"/>
        <a:ext cx="1906856" cy="916405"/>
      </dsp:txXfrm>
    </dsp:sp>
    <dsp:sp modelId="{387E6406-62A5-403F-B050-4F0A5743DC70}">
      <dsp:nvSpPr>
        <dsp:cNvPr id="76811" name=""/>
        <dsp:cNvSpPr/>
      </dsp:nvSpPr>
      <dsp:spPr>
        <a:xfrm>
          <a:off x="4968549" y="1728185"/>
          <a:ext cx="2838283" cy="1372193"/>
        </a:xfrm>
        <a:prstGeom prst="ellipse">
          <a:avLst/>
        </a:prstGeom>
        <a:solidFill>
          <a:srgbClr val="00B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Рекультивация     8 712,6 тыс. рублей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5384206" y="1929138"/>
        <a:ext cx="2006969" cy="970287"/>
      </dsp:txXfrm>
    </dsp:sp>
    <dsp:sp modelId="{DEEF1DC5-4829-4B5C-9224-EB2BCDC60CB5}">
      <dsp:nvSpPr>
        <dsp:cNvPr id="76812" name=""/>
        <dsp:cNvSpPr/>
      </dsp:nvSpPr>
      <dsp:spPr>
        <a:xfrm>
          <a:off x="4104458" y="3096345"/>
          <a:ext cx="2882397" cy="1202003"/>
        </a:xfrm>
        <a:prstGeom prst="ellipse">
          <a:avLst/>
        </a:prstGeom>
        <a:solidFill>
          <a:srgbClr val="FFC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Инженерная инфраструктура 220,0 тыс. рублей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4526575" y="3272374"/>
        <a:ext cx="2038162" cy="849944"/>
      </dsp:txXfrm>
    </dsp:sp>
  </dsp:spTree>
</dsp:drawing>
</file>

<file path=ppt/diagrams/drawing1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7891" name=""/>
      <dsp:cNvGrpSpPr/>
    </dsp:nvGrpSpPr>
    <dsp:grpSpPr/>
  </dsp:spTree>
</dsp:drawing>
</file>

<file path=ppt/diagrams/drawing1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7892" name=""/>
      <dsp:cNvGrpSpPr/>
    </dsp:nvGrpSpPr>
    <dsp:grpSpPr/>
    <dsp:sp modelId="{C773755C-F7B3-4E77-96AB-8897FA830757}">
      <dsp:nvSpPr>
        <dsp:cNvPr id="37893" name=""/>
        <dsp:cNvSpPr/>
      </dsp:nvSpPr>
      <dsp:spPr>
        <a:xfrm>
          <a:off x="0" y="1758"/>
          <a:ext cx="2736304" cy="3596883"/>
        </a:xfrm>
        <a:prstGeom prst="roundRect">
          <a:avLst/>
        </a:prstGeom>
        <a:solidFill>
          <a:srgbClr val="00B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В 2025 году в Белокалитвинском районе было приобретено (с участием областных средств) и размещено 402 контейнера для на накопления твердых коммунальных отходов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133575" y="135333"/>
        <a:ext cx="2469153" cy="3329733"/>
      </dsp:txXfrm>
    </dsp:sp>
  </dsp:spTree>
</dsp:drawing>
</file>

<file path=ppt/diagrams/drawing1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7894" name=""/>
      <dsp:cNvGrpSpPr/>
    </dsp:nvGrpSpPr>
    <dsp:grpSpPr/>
    <dsp:sp modelId="{92687EAB-59FF-4348-AC4C-2C60F255DA43}">
      <dsp:nvSpPr>
        <dsp:cNvPr id="37895" name=""/>
        <dsp:cNvSpPr/>
      </dsp:nvSpPr>
      <dsp:spPr>
        <a:xfrm>
          <a:off x="0" y="71634"/>
          <a:ext cx="8280919" cy="1368899"/>
        </a:xfrm>
        <a:prstGeom prst="roundRect">
          <a:avLst/>
        </a:prstGeom>
        <a:solidFill>
          <a:srgbClr val="00B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Расходы на разработку проектно-сметной документации на рекультивацию загрязненных земельных участков (полигонов ТКО) в 2025 году составили 8 712,6 тыс. рублей (в том числе 8 259,5 тыс. рублей областного бюджета)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66824" y="138458"/>
        <a:ext cx="8147272" cy="1235251"/>
      </dsp:txXfrm>
    </dsp:sp>
  </dsp:spTree>
</dsp:drawing>
</file>

<file path=ppt/diagrams/drawing1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8915" name=""/>
      <dsp:cNvGrpSpPr/>
    </dsp:nvGrpSpPr>
    <dsp:grpSpPr/>
  </dsp:spTree>
</dsp:drawing>
</file>

<file path=ppt/diagrams/drawing1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8916" name=""/>
      <dsp:cNvGrpSpPr/>
    </dsp:nvGrpSpPr>
    <dsp:grpSpPr/>
    <dsp:sp modelId="{B7AA12A3-8BCD-4455-BD83-CC459AF80B6B}">
      <dsp:nvSpPr>
        <dsp:cNvPr id="38917" name=""/>
        <dsp:cNvSpPr/>
      </dsp:nvSpPr>
      <dsp:spPr>
        <a:xfrm>
          <a:off x="0" y="6977"/>
          <a:ext cx="8280919" cy="868725"/>
        </a:xfrm>
        <a:prstGeom prst="roundRect">
          <a:avLst/>
        </a:prstGeom>
        <a:solidFill>
          <a:srgbClr val="FFC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Расходы на благоустройство в Белокалитвинском районе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 в 2025 году составили 53 229,8 тыс. рублей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42407" y="49385"/>
        <a:ext cx="8196104" cy="783910"/>
      </dsp:txXfrm>
    </dsp:sp>
  </dsp:spTree>
</dsp:drawing>
</file>

<file path=ppt/diagrams/drawing1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9939" name=""/>
      <dsp:cNvGrpSpPr/>
    </dsp:nvGrpSpPr>
    <dsp:grpSpPr/>
  </dsp:spTree>
</dsp:drawing>
</file>

<file path=ppt/diagrams/drawing1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9940" name=""/>
      <dsp:cNvGrpSpPr/>
    </dsp:nvGrpSpPr>
    <dsp:grpSpPr/>
    <dsp:sp modelId="{55076FD2-76D6-41CA-9FC1-34958FEA4A09}">
      <dsp:nvSpPr>
        <dsp:cNvPr id="39941" name=""/>
        <dsp:cNvSpPr/>
      </dsp:nvSpPr>
      <dsp:spPr>
        <a:xfrm>
          <a:off x="0" y="151"/>
          <a:ext cx="8352928" cy="1200026"/>
        </a:xfrm>
        <a:prstGeom prst="roundRect">
          <a:avLst/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на приобретение детского игрового оборудования, спортивного оборудования, малых архитектурных форм для последующей установки на детских площадках направлено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12 655,8 тыс. рублей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58581" y="58731"/>
        <a:ext cx="8235767" cy="1082865"/>
      </dsp:txXfrm>
    </dsp:sp>
  </dsp:spTree>
</dsp:drawing>
</file>

<file path=ppt/diagrams/drawing1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9942" name=""/>
      <dsp:cNvGrpSpPr/>
    </dsp:nvGrpSpPr>
    <dsp:grpSpPr/>
    <dsp:sp modelId="{941E9CC1-0ED0-4F4E-B82C-896AE94687A6}">
      <dsp:nvSpPr>
        <dsp:cNvPr id="39943" name=""/>
        <dsp:cNvSpPr/>
      </dsp:nvSpPr>
      <dsp:spPr>
        <a:xfrm>
          <a:off x="0" y="1968"/>
          <a:ext cx="2808312" cy="4028510"/>
        </a:xfrm>
        <a:prstGeom prst="roundRect">
          <a:avLst/>
        </a:prstGeom>
        <a:solidFill>
          <a:schemeClr val="tx1">
            <a:lumMod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В 2025 году с участием областного софинансирования было открыто четыре новых детских площадки в г. Белая Калитва на улицах: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- Российская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- Энтузиастов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- Энгельса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 - Льва Толстого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137090" y="139059"/>
        <a:ext cx="2534131" cy="3754329"/>
      </dsp:txXfrm>
    </dsp:sp>
  </dsp:spTree>
</dsp:drawing>
</file>

<file path=ppt/diagrams/drawing1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40963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2" name=""/>
      <dsp:cNvGrpSpPr/>
    </dsp:nvGrpSpPr>
    <dsp:grpSpPr/>
    <dsp:sp modelId="{3FE945C5-CFF3-4BA2-8712-F882875A42F8}">
      <dsp:nvSpPr>
        <dsp:cNvPr id="13" name=""/>
        <dsp:cNvSpPr/>
      </dsp:nvSpPr>
      <dsp:spPr>
        <a:xfrm>
          <a:off x="10" y="0"/>
          <a:ext cx="4240535" cy="4099623"/>
        </a:xfrm>
        <a:prstGeom prst="ellipse">
          <a:avLst/>
        </a:prstGeom>
        <a:solidFill>
          <a:schemeClr val="accent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47 392,20 тыс. рублей Сохранение соотношения целевых показателей заработной платы работников учреждений дополнительного образования и работников учреждений культуры, установленных Указами Президента Российской Федерации 2012 года</a:t>
          </a:r>
          <a:endParaRPr lang="ru-RU" sz="20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1022" y="600376"/>
        <a:ext cx="2998511" cy="2898871"/>
      </dsp:txXfrm>
    </dsp:sp>
    <dsp:sp modelId="{250CCF64-01C8-4374-91A0-56C6BAF45581}">
      <dsp:nvSpPr>
        <dsp:cNvPr id="14" name=""/>
        <dsp:cNvSpPr/>
      </dsp:nvSpPr>
      <dsp:spPr>
        <a:xfrm rot="1742093">
          <a:off x="3968929" y="249943"/>
          <a:ext cx="1196056" cy="641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solidFill>
              <a:srgbClr val="0000FF"/>
            </a:solidFill>
          </a:endParaRPr>
        </a:p>
      </dsp:txBody>
      <dsp:txXfrm rot="1742093">
        <a:off x="3968929" y="249943"/>
        <a:ext cx="1196056" cy="641390"/>
      </dsp:txXfrm>
    </dsp:sp>
    <dsp:sp modelId="{A5DD3976-20D4-466E-9DA2-A59DB3E1D76F}">
      <dsp:nvSpPr>
        <dsp:cNvPr id="15" name=""/>
        <dsp:cNvSpPr/>
      </dsp:nvSpPr>
      <dsp:spPr>
        <a:xfrm>
          <a:off x="4752534" y="432064"/>
          <a:ext cx="3842263" cy="3562872"/>
        </a:xfrm>
        <a:prstGeom prst="ellipse">
          <a:avLst/>
        </a:prstGeom>
        <a:solidFill>
          <a:srgbClr val="CC99FF"/>
        </a:solidFill>
        <a:ln>
          <a:solidFill>
            <a:schemeClr val="bg2">
              <a:lumMod val="7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37 304,20 тыс. рублей Увеличение минимального размера оплаты труда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 1 января 2025года до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22 440,00 рублей</a:t>
          </a:r>
        </a:p>
      </dsp:txBody>
      <dsp:txXfrm>
        <a:off x="5315220" y="953835"/>
        <a:ext cx="2716890" cy="2519331"/>
      </dsp:txXfrm>
    </dsp:sp>
    <dsp:sp modelId="{6975F813-F2EB-4412-AB5B-1D8534499513}">
      <dsp:nvSpPr>
        <dsp:cNvPr id="16" name=""/>
        <dsp:cNvSpPr/>
      </dsp:nvSpPr>
      <dsp:spPr>
        <a:xfrm rot="10739882">
          <a:off x="3678326" y="3324820"/>
          <a:ext cx="1429611" cy="689221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solidFill>
            <a:schemeClr val="accent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rgbClr val="0000FF"/>
            </a:solidFill>
          </a:endParaRPr>
        </a:p>
      </dsp:txBody>
      <dsp:txXfrm rot="10739882">
        <a:off x="3678326" y="3324820"/>
        <a:ext cx="1429611" cy="689221"/>
      </dsp:txXfrm>
    </dsp:sp>
  </dsp:spTree>
</dsp:drawing>
</file>

<file path=ppt/diagrams/drawing20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40964" name=""/>
      <dsp:cNvGrpSpPr/>
    </dsp:nvGrpSpPr>
    <dsp:grpSpPr/>
    <dsp:sp modelId="{96F10C05-B0F9-416C-BC88-F91E37BD2320}">
      <dsp:nvSpPr>
        <dsp:cNvPr id="40965" name=""/>
        <dsp:cNvSpPr/>
      </dsp:nvSpPr>
      <dsp:spPr>
        <a:xfrm>
          <a:off x="0" y="37924"/>
          <a:ext cx="8352928" cy="676260"/>
        </a:xfrm>
        <a:prstGeom prst="roundRect">
          <a:avLst/>
        </a:prstGeom>
        <a:solidFill>
          <a:srgbClr val="FFC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Благоустройство сквера в х. Ильинка Белокалитвинского района – 38 355,5 тыс. рублей;</a:t>
          </a:r>
          <a:endParaRPr lang="ru-RU" sz="1700" kern="1200"/>
        </a:p>
      </dsp:txBody>
      <dsp:txXfrm>
        <a:off x="33012" y="70936"/>
        <a:ext cx="8286903" cy="610235"/>
      </dsp:txXfrm>
    </dsp:sp>
    <dsp:sp modelId="{9320BA2A-7935-43D0-A855-4A9C4FE1E0F8}">
      <dsp:nvSpPr>
        <dsp:cNvPr id="40966" name=""/>
        <dsp:cNvSpPr/>
      </dsp:nvSpPr>
      <dsp:spPr>
        <a:xfrm>
          <a:off x="0" y="763143"/>
          <a:ext cx="8352928" cy="676260"/>
        </a:xfrm>
        <a:prstGeom prst="roundRect">
          <a:avLst/>
        </a:prstGeom>
        <a:solidFill>
          <a:srgbClr val="00B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Благоустройство пляжа в п. Мельничный Белокалитвинского района – 2 218,5 тыс. рублей</a:t>
          </a:r>
          <a:endParaRPr lang="ru-RU" sz="1700" b="1" kern="1200"/>
        </a:p>
      </dsp:txBody>
      <dsp:txXfrm>
        <a:off x="33012" y="796155"/>
        <a:ext cx="8286903" cy="610235"/>
      </dsp:txXfrm>
    </dsp:sp>
  </dsp:spTree>
</dsp:drawing>
</file>

<file path=ppt/diagrams/drawing2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146" name=""/>
      <dsp:cNvGrpSpPr/>
    </dsp:nvGrpSpPr>
    <dsp:grpSpPr/>
    <dsp:sp modelId="{2B9F04F1-47B4-42A9-8719-249C4236FC5A}">
      <dsp:nvSpPr>
        <dsp:cNvPr id="6147" name=""/>
        <dsp:cNvSpPr/>
      </dsp:nvSpPr>
      <dsp:spPr>
        <a:xfrm>
          <a:off x="0" y="77221"/>
          <a:ext cx="3528391" cy="1861477"/>
        </a:xfrm>
        <a:prstGeom prst="roundRect">
          <a:avLst/>
        </a:prstGeom>
        <a:solidFill>
          <a:srgbClr val="00B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itchFamily="18" charset="0"/>
              <a:cs typeface="Times New Roman" pitchFamily="18" charset="0"/>
            </a:rPr>
            <a:t>ликвидация несанкционированных свалок в сумме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itchFamily="18" charset="0"/>
              <a:cs typeface="Times New Roman" pitchFamily="18" charset="0"/>
            </a:rPr>
            <a:t>9 197,5 тыс. рублей</a:t>
          </a:r>
          <a:endParaRPr lang="ru-RU" sz="1900" b="1" kern="1200">
            <a:latin typeface="Times New Roman" pitchFamily="18" charset="0"/>
            <a:cs typeface="Times New Roman" pitchFamily="18" charset="0"/>
          </a:endParaRPr>
        </a:p>
      </dsp:txBody>
      <dsp:txXfrm>
        <a:off x="90870" y="168091"/>
        <a:ext cx="3346651" cy="1679737"/>
      </dsp:txXfrm>
    </dsp:sp>
    <dsp:sp modelId="{76B65C99-39D4-4D59-A857-1147B7A51695}">
      <dsp:nvSpPr>
        <dsp:cNvPr id="6148" name=""/>
        <dsp:cNvSpPr/>
      </dsp:nvSpPr>
      <dsp:spPr>
        <a:xfrm>
          <a:off x="0" y="1998634"/>
          <a:ext cx="3528391" cy="2033815"/>
        </a:xfrm>
        <a:prstGeom prst="roundRect">
          <a:avLst/>
        </a:prstGeom>
        <a:solidFill>
          <a:srgbClr val="00B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itchFamily="18" charset="0"/>
              <a:cs typeface="Times New Roman" pitchFamily="18" charset="0"/>
            </a:rPr>
            <a:t>организация детско-юношеского экологического движения в сумме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itchFamily="18" charset="0"/>
              <a:cs typeface="Times New Roman" pitchFamily="18" charset="0"/>
            </a:rPr>
            <a:t>49,7 тыс. рублей</a:t>
          </a:r>
          <a:endParaRPr lang="ru-RU" sz="1900" b="1" kern="1200">
            <a:latin typeface="Times New Roman" pitchFamily="18" charset="0"/>
            <a:cs typeface="Times New Roman" pitchFamily="18" charset="0"/>
          </a:endParaRPr>
        </a:p>
      </dsp:txBody>
      <dsp:txXfrm>
        <a:off x="99283" y="2097917"/>
        <a:ext cx="3329825" cy="1835250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2531" name=""/>
      <dsp:cNvGrpSpPr/>
    </dsp:nvGrpSpPr>
    <dsp:grpSpPr/>
    <dsp:sp modelId="{F0B6CD89-73FF-4302-938F-5DEE66828B65}">
      <dsp:nvSpPr>
        <dsp:cNvPr id="22532" name=""/>
        <dsp:cNvSpPr/>
      </dsp:nvSpPr>
      <dsp:spPr>
        <a:xfrm>
          <a:off x="1061869" y="0"/>
          <a:ext cx="4392476" cy="475252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/>
        <a:lstStyle/>
        <a:p/>
      </dsp:txBody>
    </dsp:sp>
    <dsp:sp modelId="{8CDD81FD-E989-4164-929C-3345D79D7EE6}">
      <dsp:nvSpPr>
        <dsp:cNvPr id="22533" name=""/>
        <dsp:cNvSpPr/>
      </dsp:nvSpPr>
      <dsp:spPr>
        <a:xfrm>
          <a:off x="1333334" y="451490"/>
          <a:ext cx="1853485" cy="1853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заболеваний и формирование здорового образа жизни  -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19,7 тыс.рублей</a:t>
          </a:r>
          <a:endParaRPr lang="ru-RU" sz="1400" b="1" kern="120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23814" y="541970"/>
        <a:ext cx="1672526" cy="1672526"/>
      </dsp:txXfrm>
    </dsp:sp>
    <dsp:sp modelId="{79191597-BD10-46FE-8EC8-65C624C89B93}">
      <dsp:nvSpPr>
        <dsp:cNvPr id="22534" name=""/>
        <dsp:cNvSpPr/>
      </dsp:nvSpPr>
      <dsp:spPr>
        <a:xfrm>
          <a:off x="3329395" y="451490"/>
          <a:ext cx="1853485" cy="1853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Транспортировка пациентов, страдающих хронической почечной недостаточностью– 2 629,4 тыс.рублей</a:t>
          </a:r>
          <a:endParaRPr lang="ru-RU" sz="14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3419875" y="541970"/>
        <a:ext cx="1672526" cy="1672526"/>
      </dsp:txXfrm>
    </dsp:sp>
    <dsp:sp modelId="{FE3761B5-5E4F-444A-9A72-709EC7A886C2}">
      <dsp:nvSpPr>
        <dsp:cNvPr id="22535" name=""/>
        <dsp:cNvSpPr/>
      </dsp:nvSpPr>
      <dsp:spPr>
        <a:xfrm>
          <a:off x="1365158" y="2416543"/>
          <a:ext cx="1853485" cy="1853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Доплаты к стипендиям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35 студентам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 ординаторам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289,0 тыс. рублей </a:t>
          </a:r>
          <a:endParaRPr lang="ru-RU" sz="14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1455638" y="2507023"/>
        <a:ext cx="1672526" cy="1672526"/>
      </dsp:txXfrm>
    </dsp:sp>
    <dsp:sp modelId="{6C7FA12D-9DF1-404F-B7E8-4A4DAF6FD983}">
      <dsp:nvSpPr>
        <dsp:cNvPr id="22536" name=""/>
        <dsp:cNvSpPr/>
      </dsp:nvSpPr>
      <dsp:spPr>
        <a:xfrm>
          <a:off x="3329395" y="2447551"/>
          <a:ext cx="1853485" cy="1853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Найм  жилых помещений для иногородних врачей - 15 человек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1 587,4 тыс.рублей</a:t>
          </a:r>
          <a:endParaRPr lang="ru-RU" sz="1400" b="1" kern="120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9875" y="2538031"/>
        <a:ext cx="1672526" cy="1672526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6387" name=""/>
      <dsp:cNvGrpSpPr/>
    </dsp:nvGrpSpPr>
    <dsp:grpSpPr/>
    <dsp:sp modelId="{84533D8E-6622-4EB1-8103-F0AC362D14F8}">
      <dsp:nvSpPr>
        <dsp:cNvPr id="16388" name=""/>
        <dsp:cNvSpPr/>
      </dsp:nvSpPr>
      <dsp:spPr>
        <a:xfrm>
          <a:off x="3033600" y="496"/>
          <a:ext cx="2005394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326D293-0876-431A-BFD3-A3BB63353502}">
      <dsp:nvSpPr>
        <dsp:cNvPr id="16389" name=""/>
        <dsp:cNvSpPr/>
      </dsp:nvSpPr>
      <dsp:spPr>
        <a:xfrm>
          <a:off x="1564" y="496"/>
          <a:ext cx="3032036" cy="1934765"/>
        </a:xfrm>
        <a:prstGeom prst="roundRect">
          <a:avLst/>
        </a:prstGeom>
        <a:solidFill>
          <a:srgbClr val="CC99FF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возмещение предприятиям жилищно-коммунального хозяйства части платы граждан за коммунальные услуги по теплоснабжению и горячему водоснабжению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96011" y="94943"/>
        <a:ext cx="2843141" cy="1745870"/>
      </dsp:txXfrm>
    </dsp:sp>
    <dsp:sp modelId="{872D8B14-7D82-4E9C-9B85-84DFE8790257}">
      <dsp:nvSpPr>
        <dsp:cNvPr id="16390" name=""/>
        <dsp:cNvSpPr/>
      </dsp:nvSpPr>
      <dsp:spPr>
        <a:xfrm>
          <a:off x="3033600" y="2128738"/>
          <a:ext cx="2005394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</dsp:txBody>
      <dsp:txXfrm>
        <a:off x="3033600" y="2128738"/>
        <a:ext cx="2005394" cy="1934765"/>
      </dsp:txXfrm>
    </dsp:sp>
    <dsp:sp modelId="{54329E00-C082-4202-9069-B6FFE8716849}">
      <dsp:nvSpPr>
        <dsp:cNvPr id="16391" name=""/>
        <dsp:cNvSpPr/>
      </dsp:nvSpPr>
      <dsp:spPr>
        <a:xfrm>
          <a:off x="1564" y="2128738"/>
          <a:ext cx="3032036" cy="1934765"/>
        </a:xfrm>
        <a:prstGeom prst="roundRect">
          <a:avLst/>
        </a:prstGeom>
        <a:solidFill>
          <a:srgbClr val="FFC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на разработку проектной документации на обустройство объектами инженерной инфраструктуры (в части газификации)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96011" y="2223186"/>
        <a:ext cx="2843141" cy="1745870"/>
      </dsp:txXfrm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0659" name=""/>
      <dsp:cNvGrpSpPr/>
    </dsp:nvGrpSpPr>
    <dsp:grpSpPr/>
    <dsp:sp modelId="{88DDBEEF-CBC5-4D6C-8013-C3543B2106A6}">
      <dsp:nvSpPr>
        <dsp:cNvPr id="70660" name=""/>
        <dsp:cNvSpPr/>
      </dsp:nvSpPr>
      <dsp:spPr>
        <a:xfrm>
          <a:off x="4358431" y="1366601"/>
          <a:ext cx="3330794" cy="728442"/>
        </a:xfrm>
        <a:custGeom>
          <a:rect l="0" t="0" r="0" b="0"/>
          <a:pathLst>
            <a:path>
              <a:moveTo>
                <a:pt x="0" y="0"/>
              </a:moveTo>
              <a:lnTo>
                <a:pt x="0" y="557050"/>
              </a:lnTo>
              <a:lnTo>
                <a:pt x="3330794" y="557050"/>
              </a:lnTo>
              <a:lnTo>
                <a:pt x="3330794" y="72844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035FFC8-3FB6-49D2-BB40-D85D89190B74}">
      <dsp:nvSpPr>
        <dsp:cNvPr id="70661" name=""/>
        <dsp:cNvSpPr/>
      </dsp:nvSpPr>
      <dsp:spPr>
        <a:xfrm>
          <a:off x="4358431" y="1366601"/>
          <a:ext cx="1084963" cy="728442"/>
        </a:xfrm>
        <a:custGeom>
          <a:rect l="0" t="0" r="0" b="0"/>
          <a:pathLst>
            <a:path>
              <a:moveTo>
                <a:pt x="0" y="0"/>
              </a:moveTo>
              <a:lnTo>
                <a:pt x="0" y="557050"/>
              </a:lnTo>
              <a:lnTo>
                <a:pt x="1084963" y="557050"/>
              </a:lnTo>
              <a:lnTo>
                <a:pt x="1084963" y="72844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77C0A146-71AC-40FF-B692-89EFF5480F01}">
      <dsp:nvSpPr>
        <dsp:cNvPr id="70662" name=""/>
        <dsp:cNvSpPr/>
      </dsp:nvSpPr>
      <dsp:spPr>
        <a:xfrm>
          <a:off x="3197564" y="1366601"/>
          <a:ext cx="1160866" cy="728442"/>
        </a:xfrm>
        <a:custGeom>
          <a:rect l="0" t="0" r="0" b="0"/>
          <a:pathLst>
            <a:path>
              <a:moveTo>
                <a:pt x="1160866" y="0"/>
              </a:moveTo>
              <a:lnTo>
                <a:pt x="1160866" y="557050"/>
              </a:lnTo>
              <a:lnTo>
                <a:pt x="0" y="557050"/>
              </a:lnTo>
              <a:lnTo>
                <a:pt x="0" y="72844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7B4859D-7333-44A8-8C9A-C737C418857F}">
      <dsp:nvSpPr>
        <dsp:cNvPr id="70663" name=""/>
        <dsp:cNvSpPr/>
      </dsp:nvSpPr>
      <dsp:spPr>
        <a:xfrm>
          <a:off x="951734" y="1366601"/>
          <a:ext cx="3406696" cy="728442"/>
        </a:xfrm>
        <a:custGeom>
          <a:rect l="0" t="0" r="0" b="0"/>
          <a:pathLst>
            <a:path>
              <a:moveTo>
                <a:pt x="3406696" y="0"/>
              </a:moveTo>
              <a:lnTo>
                <a:pt x="3406696" y="557050"/>
              </a:lnTo>
              <a:lnTo>
                <a:pt x="0" y="557050"/>
              </a:lnTo>
              <a:lnTo>
                <a:pt x="0" y="72844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B1C1815-0986-4FE6-A7E0-FAA6BB9AC0FD}">
      <dsp:nvSpPr>
        <dsp:cNvPr id="70664" name=""/>
        <dsp:cNvSpPr/>
      </dsp:nvSpPr>
      <dsp:spPr>
        <a:xfrm>
          <a:off x="1152133" y="550446"/>
          <a:ext cx="6412596" cy="816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Дорожный фонд –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227 119,7 тыс. рублей</a:t>
          </a:r>
          <a:endParaRPr lang="ru-RU" sz="2800" kern="1200"/>
        </a:p>
      </dsp:txBody>
      <dsp:txXfrm>
        <a:off x="1152133" y="550446"/>
        <a:ext cx="6412596" cy="816155"/>
      </dsp:txXfrm>
    </dsp:sp>
    <dsp:sp modelId="{60EA1CD2-B4AF-49F8-B375-72EE4CD23051}">
      <dsp:nvSpPr>
        <dsp:cNvPr id="70665" name=""/>
        <dsp:cNvSpPr/>
      </dsp:nvSpPr>
      <dsp:spPr>
        <a:xfrm>
          <a:off x="211" y="2095044"/>
          <a:ext cx="1903045" cy="1793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Содержание автомобильных дорог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75 615,5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700" kern="1200"/>
        </a:p>
      </dsp:txBody>
      <dsp:txXfrm>
        <a:off x="211" y="2095044"/>
        <a:ext cx="1903045" cy="1793386"/>
      </dsp:txXfrm>
    </dsp:sp>
    <dsp:sp modelId="{1C141F53-7876-4244-B2E3-C184494F2DD9}">
      <dsp:nvSpPr>
        <dsp:cNvPr id="70666" name=""/>
        <dsp:cNvSpPr/>
      </dsp:nvSpPr>
      <dsp:spPr>
        <a:xfrm>
          <a:off x="2246042" y="2095044"/>
          <a:ext cx="1903045" cy="1793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Ремонт объектов транспортной </a:t>
          </a: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инфраструктуры</a:t>
          </a:r>
          <a:endParaRPr lang="ru-RU" sz="1700" b="1" kern="1200" smtClean="0">
            <a:latin typeface="Times New Roman" pitchFamily="18" charset="0"/>
            <a:cs typeface="Times New Roman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62 717,8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700" kern="1200"/>
        </a:p>
      </dsp:txBody>
      <dsp:txXfrm>
        <a:off x="2246042" y="2095044"/>
        <a:ext cx="1903045" cy="1793386"/>
      </dsp:txXfrm>
    </dsp:sp>
    <dsp:sp modelId="{24E2044C-5988-425E-9EEB-6B3E596C6503}">
      <dsp:nvSpPr>
        <dsp:cNvPr id="70667" name=""/>
        <dsp:cNvSpPr/>
      </dsp:nvSpPr>
      <dsp:spPr>
        <a:xfrm>
          <a:off x="4491872" y="2095044"/>
          <a:ext cx="1903045" cy="1793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Капитальный ремонт автомобильных дорог </a:t>
          </a:r>
          <a:br>
            <a:rPr lang="ru-RU" sz="1700" b="1" kern="1200" smtClean="0">
              <a:latin typeface="Times New Roman" pitchFamily="18" charset="0"/>
              <a:cs typeface="Times New Roman" pitchFamily="18" charset="0"/>
            </a:rPr>
          </a:b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51 661,4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/>
        </a:p>
      </dsp:txBody>
      <dsp:txXfrm>
        <a:off x="4491872" y="2095044"/>
        <a:ext cx="1903045" cy="1793386"/>
      </dsp:txXfrm>
    </dsp:sp>
    <dsp:sp modelId="{173ADAE3-0171-4729-8287-AB9975ACE6B8}">
      <dsp:nvSpPr>
        <dsp:cNvPr id="70668" name=""/>
        <dsp:cNvSpPr/>
      </dsp:nvSpPr>
      <dsp:spPr>
        <a:xfrm>
          <a:off x="6737702" y="2095044"/>
          <a:ext cx="1903045" cy="1793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itchFamily="18" charset="0"/>
              <a:cs typeface="Times New Roman" pitchFamily="18" charset="0"/>
            </a:rPr>
            <a:t>Проектирование автомобильных дорог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37 125,0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900" kern="1200"/>
        </a:p>
      </dsp:txBody>
      <dsp:txXfrm>
        <a:off x="6737702" y="2095044"/>
        <a:ext cx="1903045" cy="1793386"/>
      </dsp:txXfrm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0483" name=""/>
      <dsp:cNvGrpSpPr/>
    </dsp:nvGrpSpPr>
    <dsp:grpSpPr/>
    <dsp:sp modelId="{2B9F04F1-47B4-42A9-8719-249C4236FC5A}">
      <dsp:nvSpPr>
        <dsp:cNvPr id="20484" name=""/>
        <dsp:cNvSpPr/>
      </dsp:nvSpPr>
      <dsp:spPr>
        <a:xfrm>
          <a:off x="0" y="122930"/>
          <a:ext cx="4320480" cy="854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Ремонт участка автомобильной дороги </a:t>
          </a:r>
          <a:br>
            <a:rPr lang="ru-RU" sz="1500" b="1" kern="1200" smtClean="0">
              <a:latin typeface="Times New Roman" pitchFamily="18" charset="0"/>
              <a:cs typeface="Times New Roman" pitchFamily="18" charset="0"/>
            </a:rPr>
          </a:b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г. Белая Калитва – х. Поцелуев на сумму          10 130,8 тыс. рублей</a:t>
          </a:r>
          <a:endParaRPr lang="ru-RU" sz="1500" b="1" kern="1200">
            <a:latin typeface="Times New Roman" pitchFamily="18" charset="0"/>
            <a:cs typeface="Times New Roman" pitchFamily="18" charset="0"/>
          </a:endParaRPr>
        </a:p>
      </dsp:txBody>
      <dsp:txXfrm>
        <a:off x="41693" y="164623"/>
        <a:ext cx="4237095" cy="770691"/>
      </dsp:txXfrm>
    </dsp:sp>
    <dsp:sp modelId="{76B65C99-39D4-4D59-A857-1147B7A51695}">
      <dsp:nvSpPr>
        <dsp:cNvPr id="20485" name=""/>
        <dsp:cNvSpPr/>
      </dsp:nvSpPr>
      <dsp:spPr>
        <a:xfrm>
          <a:off x="0" y="1020207"/>
          <a:ext cx="4320480" cy="1098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Ремонт внутригородских автомобильных дорог и тротуаров</a:t>
          </a:r>
          <a:r>
            <a:rPr lang="en-US" sz="1500" b="1" kern="12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в г. Белая Калитва на сумму 52 371,0 тыс. рублей</a:t>
          </a:r>
          <a:endParaRPr lang="ru-RU" sz="1500" b="1" kern="1200">
            <a:latin typeface="Times New Roman" pitchFamily="18" charset="0"/>
            <a:cs typeface="Times New Roman" pitchFamily="18" charset="0"/>
          </a:endParaRPr>
        </a:p>
      </dsp:txBody>
      <dsp:txXfrm>
        <a:off x="53627" y="1073834"/>
        <a:ext cx="4213226" cy="991301"/>
      </dsp:txXfrm>
    </dsp:sp>
    <dsp:sp modelId="{28C9975A-C206-4FD6-A219-DC950B764CA9}">
      <dsp:nvSpPr>
        <dsp:cNvPr id="20486" name=""/>
        <dsp:cNvSpPr/>
      </dsp:nvSpPr>
      <dsp:spPr>
        <a:xfrm>
          <a:off x="0" y="2161962"/>
          <a:ext cx="4320480" cy="1040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Капитальный ремонт автомобильной дороги ул. Макарова в п. Синегорский  (</a:t>
          </a:r>
          <a:r>
            <a:rPr lang="en-US" sz="1500" b="1" kern="1200" smtClean="0">
              <a:latin typeface="Times New Roman" pitchFamily="18" charset="0"/>
              <a:cs typeface="Times New Roman" pitchFamily="18" charset="0"/>
            </a:rPr>
            <a:t>II </a:t>
          </a: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этап) на сумму 50 865,2 тыс. рублей</a:t>
          </a:r>
          <a:endParaRPr lang="ru-RU" sz="1500" b="1" kern="1200">
            <a:latin typeface="Times New Roman" pitchFamily="18" charset="0"/>
            <a:cs typeface="Times New Roman" pitchFamily="18" charset="0"/>
          </a:endParaRPr>
        </a:p>
      </dsp:txBody>
      <dsp:txXfrm>
        <a:off x="50785" y="2212747"/>
        <a:ext cx="4218910" cy="938770"/>
      </dsp:txXfrm>
    </dsp:sp>
    <dsp:sp modelId="{8E5FDBC6-D664-4268-881D-F3B99EF21CEC}">
      <dsp:nvSpPr>
        <dsp:cNvPr id="20487" name=""/>
        <dsp:cNvSpPr/>
      </dsp:nvSpPr>
      <dsp:spPr>
        <a:xfrm>
          <a:off x="0" y="3245503"/>
          <a:ext cx="4320480" cy="1456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Разработка проектной документации по объекту: «Реконструкция объекта: «Мост (р. Северский Донец) по ул. Комарова», по адресу: «Ростовская область, р-н Белокалитвинский, г.Белая Калитва» на сумму 37 125,0 тыс. рублей</a:t>
          </a:r>
          <a:endParaRPr lang="ru-RU" sz="1500" b="1" kern="1200">
            <a:latin typeface="Times New Roman" pitchFamily="18" charset="0"/>
            <a:cs typeface="Times New Roman" pitchFamily="18" charset="0"/>
          </a:endParaRPr>
        </a:p>
      </dsp:txBody>
      <dsp:txXfrm>
        <a:off x="71081" y="3316584"/>
        <a:ext cx="4178318" cy="1313939"/>
      </dsp:txXfrm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7411" name=""/>
      <dsp:cNvGrpSpPr/>
    </dsp:nvGrpSpPr>
    <dsp:grpSpPr/>
    <dsp:sp modelId="{906DBCD3-B0D1-40A4-9B4C-AF304A1991D5}">
      <dsp:nvSpPr>
        <dsp:cNvPr id="17412" name=""/>
        <dsp:cNvSpPr/>
      </dsp:nvSpPr>
      <dsp:spPr>
        <a:xfrm>
          <a:off x="0" y="540678"/>
          <a:ext cx="54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1EBF9F0-9EA1-4E92-B2C3-1CBDF4F26650}">
      <dsp:nvSpPr>
        <dsp:cNvPr id="17413" name=""/>
        <dsp:cNvSpPr/>
      </dsp:nvSpPr>
      <dsp:spPr>
        <a:xfrm>
          <a:off x="258452" y="134538"/>
          <a:ext cx="5140054" cy="627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905" tIns="0" rIns="1429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финансовое обеспечение системы обеспечения вызова экстренных оперативных служб по единому номеру «112»</a:t>
          </a:r>
          <a:endParaRPr lang="ru-RU" sz="1600" kern="120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8452" y="134538"/>
        <a:ext cx="5140054" cy="627540"/>
      </dsp:txXfrm>
    </dsp:sp>
    <dsp:sp modelId="{C0381B89-D203-4F11-A107-5FD56E31CB1E}">
      <dsp:nvSpPr>
        <dsp:cNvPr id="17414" name=""/>
        <dsp:cNvSpPr/>
      </dsp:nvSpPr>
      <dsp:spPr>
        <a:xfrm>
          <a:off x="0" y="1487604"/>
          <a:ext cx="54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DBA09A3-B750-4450-88D4-7893CA3D4235}">
      <dsp:nvSpPr>
        <dsp:cNvPr id="17415" name=""/>
        <dsp:cNvSpPr/>
      </dsp:nvSpPr>
      <dsp:spPr>
        <a:xfrm>
          <a:off x="257133" y="999678"/>
          <a:ext cx="5142664" cy="70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905" tIns="0" rIns="1429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содержание и обслуживание аппаратно-программного комплекса «Безопасный город»</a:t>
          </a:r>
          <a:endParaRPr lang="ru-RU" sz="1600" kern="120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7133" y="999678"/>
        <a:ext cx="5142664" cy="709325"/>
      </dsp:txXfrm>
    </dsp:sp>
    <dsp:sp modelId="{704B62B8-9741-4B2D-8888-2F25C6D8FEFF}">
      <dsp:nvSpPr>
        <dsp:cNvPr id="17416" name=""/>
        <dsp:cNvSpPr/>
      </dsp:nvSpPr>
      <dsp:spPr>
        <a:xfrm>
          <a:off x="0" y="2774773"/>
          <a:ext cx="54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4EC41FB-1ECA-49A2-8DD0-204D1CD4BB7C}">
      <dsp:nvSpPr>
        <dsp:cNvPr id="17417" name=""/>
        <dsp:cNvSpPr/>
      </dsp:nvSpPr>
      <dsp:spPr>
        <a:xfrm>
          <a:off x="257133" y="1946604"/>
          <a:ext cx="5142664" cy="1049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905" tIns="0" rIns="1429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финансовое обеспечение деятельности аварийно-спасательных формирований по предупреждению и ликвидации ЧС, в том числе на осуществление переданных полномочий поселений Белокалитвинского района</a:t>
          </a:r>
          <a:endParaRPr lang="ru-RU" sz="1600" kern="120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7133" y="1946604"/>
        <a:ext cx="5142664" cy="1049568"/>
      </dsp:txXfrm>
    </dsp:sp>
    <dsp:sp modelId="{0CE95FA7-2B72-4EC4-AD0C-22B97D574FEF}">
      <dsp:nvSpPr>
        <dsp:cNvPr id="17418" name=""/>
        <dsp:cNvSpPr/>
      </dsp:nvSpPr>
      <dsp:spPr>
        <a:xfrm>
          <a:off x="0" y="3853086"/>
          <a:ext cx="54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53B5E34-1861-4D0A-83E9-4853444F0D8C}">
      <dsp:nvSpPr>
        <dsp:cNvPr id="17419" name=""/>
        <dsp:cNvSpPr/>
      </dsp:nvSpPr>
      <dsp:spPr>
        <a:xfrm>
          <a:off x="270056" y="3233773"/>
          <a:ext cx="5106744" cy="840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905" tIns="0" rIns="1429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финансовое обеспечение муниципального казенного учреждения Белокалитвинского района «Управление ГО и ЧС»</a:t>
          </a:r>
          <a:endParaRPr lang="ru-RU" sz="1600" kern="120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056" y="3233773"/>
        <a:ext cx="5106744" cy="840713"/>
      </dsp:txXfrm>
    </dsp:sp>
  </dsp:spTree>
</dsp:drawing>
</file>

<file path=ppt/diagrams/drawing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8" name=""/>
      <dsp:cNvGrpSpPr/>
    </dsp:nvGrpSpPr>
    <dsp:grpSpPr/>
    <dsp:sp modelId="{126D9100-97AF-42CA-A8FD-68B97EB0813E}">
      <dsp:nvSpPr>
        <dsp:cNvPr id="39" name=""/>
        <dsp:cNvSpPr/>
      </dsp:nvSpPr>
      <dsp:spPr>
        <a:xfrm>
          <a:off x="1901475" y="1887"/>
          <a:ext cx="2848732" cy="14833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обеспечение жилыми помещениями детей-сирот и лиц, оставшихся без попечения родителей </a:t>
          </a:r>
          <a:endParaRPr lang="ru-RU" sz="1600" i="1" kern="120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1901475" y="187300"/>
        <a:ext cx="2292495" cy="1112475"/>
      </dsp:txXfrm>
    </dsp:sp>
    <dsp:sp modelId="{30638BB0-3B1C-4A1F-8D39-70A2567A8F3B}">
      <dsp:nvSpPr>
        <dsp:cNvPr id="40" name=""/>
        <dsp:cNvSpPr/>
      </dsp:nvSpPr>
      <dsp:spPr>
        <a:xfrm>
          <a:off x="2320" y="303324"/>
          <a:ext cx="1899154" cy="880427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92 367,7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i="1" kern="120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45299" y="346303"/>
        <a:ext cx="1813196" cy="794469"/>
      </dsp:txXfrm>
    </dsp:sp>
    <dsp:sp modelId="{72F98E5A-142D-471E-8D91-05B904EB9C74}">
      <dsp:nvSpPr>
        <dsp:cNvPr id="41" name=""/>
        <dsp:cNvSpPr/>
      </dsp:nvSpPr>
      <dsp:spPr>
        <a:xfrm>
          <a:off x="1901011" y="1440163"/>
          <a:ext cx="2851516" cy="880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обеспечение жильем молодых семей  </a:t>
          </a:r>
          <a:endParaRPr lang="ru-RU" sz="1600" i="1" kern="120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1901011" y="1550216"/>
        <a:ext cx="2521356" cy="660320"/>
      </dsp:txXfrm>
    </dsp:sp>
    <dsp:sp modelId="{D883C63E-140E-4EF0-916A-9618C15D2A13}">
      <dsp:nvSpPr>
        <dsp:cNvPr id="42" name=""/>
        <dsp:cNvSpPr/>
      </dsp:nvSpPr>
      <dsp:spPr>
        <a:xfrm>
          <a:off x="0" y="1368153"/>
          <a:ext cx="1901011" cy="880427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13 379,33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i="1" kern="120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42979" y="1411132"/>
        <a:ext cx="1815053" cy="794469"/>
      </dsp:txXfrm>
    </dsp:sp>
    <dsp:sp modelId="{25F20D6B-00E5-495D-87DA-30A63ECE5D7A}">
      <dsp:nvSpPr>
        <dsp:cNvPr id="43" name=""/>
        <dsp:cNvSpPr/>
      </dsp:nvSpPr>
      <dsp:spPr>
        <a:xfrm>
          <a:off x="1872210" y="2448270"/>
          <a:ext cx="2851516" cy="880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переселение граждан из аварийного жилищного фонда </a:t>
          </a:r>
          <a:endParaRPr lang="ru-RU" sz="1600" i="1" kern="120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1872210" y="2558323"/>
        <a:ext cx="2521356" cy="660320"/>
      </dsp:txXfrm>
    </dsp:sp>
    <dsp:sp modelId="{A6EC83E4-4112-48AF-AFD1-D626D6820F67}">
      <dsp:nvSpPr>
        <dsp:cNvPr id="44" name=""/>
        <dsp:cNvSpPr/>
      </dsp:nvSpPr>
      <dsp:spPr>
        <a:xfrm>
          <a:off x="0" y="2448270"/>
          <a:ext cx="1901011" cy="880427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352 631,3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600" i="1" kern="120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42979" y="2491249"/>
        <a:ext cx="1815053" cy="794469"/>
      </dsp:txXfrm>
    </dsp:sp>
    <dsp:sp modelId="{EDA40309-D9D2-4789-B3A5-6BBA43444F9E}">
      <dsp:nvSpPr>
        <dsp:cNvPr id="45" name=""/>
        <dsp:cNvSpPr/>
      </dsp:nvSpPr>
      <dsp:spPr>
        <a:xfrm>
          <a:off x="1901011" y="3510172"/>
          <a:ext cx="2851516" cy="880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программа для шахтерских городов и поселков</a:t>
          </a:r>
          <a:endParaRPr lang="ru-RU" sz="1600" i="1" kern="120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1901011" y="3620225"/>
        <a:ext cx="2521356" cy="660320"/>
      </dsp:txXfrm>
    </dsp:sp>
    <dsp:sp modelId="{48C3ECAE-9225-40C1-A682-FB8FA915C20E}">
      <dsp:nvSpPr>
        <dsp:cNvPr id="46" name=""/>
        <dsp:cNvSpPr/>
      </dsp:nvSpPr>
      <dsp:spPr>
        <a:xfrm>
          <a:off x="0" y="3510172"/>
          <a:ext cx="1901011" cy="880427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149 015,8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i="1" kern="120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42979" y="3553151"/>
        <a:ext cx="1815053" cy="794469"/>
      </dsp:txXfrm>
    </dsp:sp>
  </dsp:spTree>
</dsp:drawing>
</file>

<file path=ppt/diagrams/drawing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6804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type="rect" r:blip="">
                    <dgm:adjLst/>
                  </dgm:shape>
                </dgm:if>
                <dgm:else name="Name23">
                  <dgm:shape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0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5"/>
    </dgm:choose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type="rightArrow" r:blip="" zOrderOff="-2">
                <dgm:adjLst>
                  <dgm:adj idx="1" val="0.75"/>
                </dgm:adjLst>
              </dgm:shape>
            </dgm:if>
            <dgm:else name="Name10">
              <dgm:shape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/>
          </dgm:ruleLst>
        </dgm:layoutNode>
      </dgm:layoutNode>
      <dgm:forEach name="Name11" axis="followSib" ptType="sibTrans" cnt="1">
        <dgm:layoutNode name="spacing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r:blip="">
            <dgm:adjLst/>
          </dgm:shape>
          <dgm:presOf/>
          <dgm:ruleLst/>
          <dgm:layoutNode name="rootComposite1">
            <dgm:alg type="composite"/>
            <dgm:shape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/>
              </dgm:ruleLst>
            </dgm:layoutNode>
            <dgm:layoutNode name="rootConnector1" moveWith="rootText1">
              <dgm:alg type="sp"/>
              <dgm:shape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" moveWith="rootText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3" moveWith="rootText1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type="rightArrow" r:blip="" zOrderOff="-2">
                <dgm:adjLst>
                  <dgm:adj idx="1" val="0.75"/>
                </dgm:adjLst>
              </dgm:shape>
            </dgm:if>
            <dgm:else name="Name10">
              <dgm:shape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/>
          </dgm:ruleLst>
        </dgm:layoutNode>
      </dgm:layoutNode>
      <dgm:forEach name="Name11" axis="followSib" ptType="sibTrans" cnt="1">
        <dgm:layoutNode name="spacing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0.41137</cdr:x>
      <cdr:y>0.18342</cdr:y>
    </cdr:from>
    <cdr:to>
      <cdr:x>0.52083</cdr:x>
      <cdr:y>0.27857</cdr:y>
    </cdr:to>
    <cdr:sp macro="" textlink="">
      <cdr:nvSpPr>
        <cdr:cNvPr id="2" name="Стрелка вправо 1"/>
        <cdr:cNvSpPr/>
      </cdr:nvSpPr>
      <cdr:spPr>
        <a:xfrm rot="12285117">
          <a:off x="3495421" y="779272"/>
          <a:ext cx="930021" cy="404241"/>
        </a:xfrm>
        <a:prstGeom prst="rightArrow">
          <a:avLst/>
        </a:prstGeom>
        <a:solidFill>
          <a:schemeClr val="bg2">
            <a:lumMod val="90000"/>
          </a:schemeClr>
        </a:solidFill>
        <a:ln>
          <a:solidFill>
            <a:schemeClr val="accent1"/>
          </a:soli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endParaRPr lang="ru-RU"/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0.56646</cdr:x>
      <cdr:y>0.69643</cdr:y>
    </cdr:from>
    <cdr:to>
      <cdr:x>0.94119</cdr:x>
      <cdr:y>0.78571</cdr:y>
    </cdr:to>
    <cdr:sp macro="" textlink="">
      <cdr:nvSpPr>
        <cdr:cNvPr id="2" name="Прямоугольник 1"/>
        <cdr:cNvSpPr/>
      </cdr:nvSpPr>
      <cdr:spPr>
        <a:xfrm>
          <a:off x="2080260" y="2657856"/>
          <a:ext cx="1376172" cy="340741"/>
        </a:xfrm>
        <a:prstGeom prst="rect">
          <a:avLst/>
        </a:prstGeom>
        <a:noFill/>
        <a:ln>
          <a:noFill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r>
            <a:rPr lang="ru-RU" sz="1600" b="1" smtClean="0">
              <a:ln>
                <a:solidFill>
                  <a:srgbClr val="FF33CC"/>
                </a:solidFill>
              </a:ln>
              <a:solidFill>
                <a:srgbClr val="FF33CC"/>
              </a:solidFill>
              <a:latin typeface="Times New Roman" pitchFamily="18" charset="0"/>
              <a:cs typeface="Times New Roman" pitchFamily="18" charset="0"/>
            </a:rPr>
            <a:t>744 954,1</a:t>
          </a:r>
          <a:endParaRPr lang="ru-RU" sz="1600" b="1">
            <a:ln>
              <a:solidFill>
                <a:srgbClr val="FF33CC"/>
              </a:solidFill>
            </a:ln>
            <a:solidFill>
              <a:srgbClr val="FF33CC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0.01771</cdr:x>
      <cdr:y>0.10715</cdr:y>
    </cdr:from>
    <cdr:to>
      <cdr:x>0.28323</cdr:x>
      <cdr:y>0.19644</cdr:y>
    </cdr:to>
    <cdr:sp macro="" textlink="">
      <cdr:nvSpPr>
        <cdr:cNvPr id="3" name="Прямоугольник 2"/>
        <cdr:cNvSpPr/>
      </cdr:nvSpPr>
      <cdr:spPr>
        <a:xfrm>
          <a:off x="65024" y="408940"/>
          <a:ext cx="975106" cy="34074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ysClr val="window" lastClr="FFFFFF"/>
              </a:solidFill>
              <a:latin typeface="Perpetu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Perpetu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Perpetu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Perpetu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Perpetu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Perpetu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Perpetu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Perpetu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Perpetua"/>
            </a:defRPr>
          </a:lvl9pPr>
        </a:lstStyle>
        <a:p>
          <a:r>
            <a:rPr lang="ru-RU" sz="1600" b="1" smtClean="0">
              <a:ln>
                <a:solidFill>
                  <a:srgbClr val="FF33CC"/>
                </a:solidFill>
              </a:ln>
              <a:solidFill>
                <a:srgbClr val="FF33CC"/>
              </a:solidFill>
              <a:latin typeface="Times New Roman" pitchFamily="18" charset="0"/>
              <a:cs typeface="Times New Roman" pitchFamily="18" charset="0"/>
            </a:rPr>
            <a:t>85370,8</a:t>
          </a:r>
          <a:endParaRPr lang="ru-RU" sz="1600" b="1">
            <a:ln>
              <a:solidFill>
                <a:srgbClr val="FF33CC"/>
              </a:solidFill>
            </a:ln>
            <a:solidFill>
              <a:srgbClr val="FF33CC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0.55769</cdr:x>
      <cdr:y>0.69643</cdr:y>
    </cdr:from>
    <cdr:to>
      <cdr:x>0.84614</cdr:x>
      <cdr:y>0.76787</cdr:y>
    </cdr:to>
    <cdr:sp macro="" textlink="">
      <cdr:nvSpPr>
        <cdr:cNvPr id="2" name="Прямоугольник 1"/>
        <cdr:cNvSpPr/>
      </cdr:nvSpPr>
      <cdr:spPr>
        <a:xfrm>
          <a:off x="1967738" y="2657856"/>
          <a:ext cx="1017778" cy="272669"/>
        </a:xfrm>
        <a:prstGeom prst="rect">
          <a:avLst/>
        </a:prstGeom>
        <a:noFill/>
        <a:ln>
          <a:noFill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r>
            <a:rPr lang="ru-RU" sz="1600" b="1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660 973,6</a:t>
          </a:r>
          <a:endParaRPr lang="ru-RU" sz="1600" b="1">
            <a:ln>
              <a:solidFill>
                <a:srgbClr val="00B050"/>
              </a:solidFill>
            </a:ln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</cdr:x>
      <cdr:y>0.10715</cdr:y>
    </cdr:from>
    <cdr:to>
      <cdr:x>0.28845</cdr:x>
      <cdr:y>0.17857</cdr:y>
    </cdr:to>
    <cdr:sp macro="" textlink="">
      <cdr:nvSpPr>
        <cdr:cNvPr id="3" name="Прямоугольник 2"/>
        <cdr:cNvSpPr/>
      </cdr:nvSpPr>
      <cdr:spPr>
        <a:xfrm>
          <a:off x="0" y="408940"/>
          <a:ext cx="1017778" cy="27254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ysClr val="window" lastClr="FFFFFF"/>
              </a:solidFill>
              <a:latin typeface="Perpetu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Perpetu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Perpetu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Perpetu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Perpetu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Perpetu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Perpetu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Perpetu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Perpetua"/>
            </a:defRPr>
          </a:lvl9pPr>
        </a:lstStyle>
        <a:p>
          <a:r>
            <a:rPr lang="ru-RU" sz="1600" b="1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87 019,7</a:t>
          </a:r>
          <a:endParaRPr lang="ru-RU" sz="1600" b="1">
            <a:ln>
              <a:solidFill>
                <a:srgbClr val="00B050"/>
              </a:solidFill>
            </a:ln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0.1284</cdr:x>
      <cdr:y>0.8776</cdr:y>
    </cdr:from>
    <cdr:to>
      <cdr:x>0.44023</cdr:x>
      <cdr:y>0.99999</cdr:y>
    </cdr:to>
    <cdr:sp macro="" textlink="">
      <cdr:nvSpPr>
        <cdr:cNvPr id="2" name="Прямоугольник 1"/>
        <cdr:cNvSpPr/>
      </cdr:nvSpPr>
      <cdr:spPr>
        <a:xfrm>
          <a:off x="517779" y="3413125"/>
          <a:ext cx="1257427" cy="475996"/>
        </a:xfrm>
        <a:prstGeom prst="rect">
          <a:avLst/>
        </a:prstGeom>
        <a:noFill/>
        <a:ln>
          <a:noFill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r>
            <a:rPr lang="en-US" sz="1800" b="1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548 645.5</a:t>
          </a:r>
          <a:endParaRPr lang="ru-RU" sz="1800" b="1">
            <a:ln>
              <a:solidFill>
                <a:schemeClr val="accent2">
                  <a:lumMod val="50000"/>
                </a:schemeClr>
              </a:solidFill>
            </a:ln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0.51358</cdr:x>
      <cdr:y>0.8776</cdr:y>
    </cdr:from>
    <cdr:to>
      <cdr:x>0.8621</cdr:x>
      <cdr:y>0.99999</cdr:y>
    </cdr:to>
    <cdr:sp macro="" textlink="">
      <cdr:nvSpPr>
        <cdr:cNvPr id="3" name="Прямоугольник 2"/>
        <cdr:cNvSpPr/>
      </cdr:nvSpPr>
      <cdr:spPr>
        <a:xfrm>
          <a:off x="2070989" y="3413125"/>
          <a:ext cx="1405382" cy="47599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ysClr val="window" lastClr="FFFFFF"/>
              </a:solidFill>
              <a:latin typeface="Perpetu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Perpetu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Perpetu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Perpetu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Perpetu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Perpetu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Perpetu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Perpetu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Perpetua"/>
            </a:defRPr>
          </a:lvl9pPr>
        </a:lstStyle>
        <a:p>
          <a:r>
            <a:rPr lang="en-US" sz="1800" b="1" smtClean="0">
              <a:ln>
                <a:solidFill>
                  <a:srgbClr val="B0CCB0">
                    <a:lumMod val="50000"/>
                  </a:srgbClr>
                </a:solidFill>
              </a:ln>
              <a:solidFill>
                <a:srgbClr val="B0CCB0">
                  <a:lumMod val="50000"/>
                </a:srgbClr>
              </a:solidFill>
              <a:latin typeface="Times New Roman" pitchFamily="18" charset="0"/>
              <a:cs typeface="Times New Roman" pitchFamily="18" charset="0"/>
            </a:rPr>
            <a:t>596 293.8</a:t>
          </a:r>
        </a:p>
      </cdr:txBody>
    </cdr:sp>
  </cdr:relSizeAnchor>
</c:userShapes>
</file>

<file path=ppt/drawings/drawing5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0.57144</cdr:x>
      <cdr:y>0.89981</cdr:y>
    </cdr:from>
    <cdr:to>
      <cdr:x>0.82143</cdr:x>
      <cdr:y>0.9798</cdr:y>
    </cdr:to>
    <cdr:sp macro="" textlink="">
      <cdr:nvSpPr>
        <cdr:cNvPr id="2" name="Прямоугольник 2"/>
        <cdr:cNvSpPr/>
      </cdr:nvSpPr>
      <cdr:spPr>
        <a:xfrm>
          <a:off x="2427732" y="3498850"/>
          <a:ext cx="1062101" cy="311023"/>
        </a:xfrm>
        <a:prstGeom prst="rect">
          <a:avLst/>
        </a:prstGeom>
        <a:noFill/>
        <a:ln>
          <a:noFill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r>
            <a:rPr lang="en-US" sz="1800" b="1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50 127.2</a:t>
          </a:r>
          <a:endParaRPr lang="ru-RU" sz="1800" b="1">
            <a:ln>
              <a:solidFill>
                <a:schemeClr val="accent2">
                  <a:lumMod val="50000"/>
                </a:schemeClr>
              </a:solidFill>
            </a:ln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0.19643</cdr:x>
      <cdr:y>0.90001</cdr:y>
    </cdr:from>
    <cdr:to>
      <cdr:x>0.44645</cdr:x>
      <cdr:y>0.97996</cdr:y>
    </cdr:to>
    <cdr:sp macro="" textlink="">
      <cdr:nvSpPr>
        <cdr:cNvPr id="3" name="Прямоугольник 3"/>
        <cdr:cNvSpPr/>
      </cdr:nvSpPr>
      <cdr:spPr>
        <a:xfrm>
          <a:off x="834517" y="3499612"/>
          <a:ext cx="1062228" cy="31089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ysClr val="window" lastClr="FFFFFF"/>
              </a:solidFill>
              <a:latin typeface="Perpetu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Perpetu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Perpetu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Perpetu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Perpetu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Perpetu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Perpetu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Perpetu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Perpetua"/>
            </a:defRPr>
          </a:lvl9pPr>
        </a:lstStyle>
        <a:p>
          <a:r>
            <a:rPr lang="ru-RU" sz="1800" b="1" smtClean="0">
              <a:ln>
                <a:solidFill>
                  <a:srgbClr val="B0CCB0">
                    <a:lumMod val="50000"/>
                  </a:srgbClr>
                </a:solidFill>
              </a:ln>
              <a:solidFill>
                <a:srgbClr val="B0CCB0">
                  <a:lumMod val="50000"/>
                </a:srgb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en-US" sz="1800" b="1" smtClean="0">
              <a:ln>
                <a:solidFill>
                  <a:srgbClr val="B0CCB0">
                    <a:lumMod val="50000"/>
                  </a:srgbClr>
                </a:solidFill>
              </a:ln>
              <a:solidFill>
                <a:srgbClr val="B0CCB0">
                  <a:lumMod val="50000"/>
                </a:srgb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smtClean="0">
              <a:ln>
                <a:solidFill>
                  <a:srgbClr val="B0CCB0">
                    <a:lumMod val="50000"/>
                  </a:srgbClr>
                </a:solidFill>
              </a:ln>
              <a:solidFill>
                <a:srgbClr val="B0CCB0">
                  <a:lumMod val="50000"/>
                </a:srgb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smtClean="0">
              <a:ln>
                <a:solidFill>
                  <a:srgbClr val="B0CCB0">
                    <a:lumMod val="50000"/>
                  </a:srgbClr>
                </a:solidFill>
              </a:ln>
              <a:solidFill>
                <a:srgbClr val="B0CCB0">
                  <a:lumMod val="50000"/>
                </a:srgbClr>
              </a:solidFill>
              <a:latin typeface="Times New Roman" pitchFamily="18" charset="0"/>
              <a:cs typeface="Times New Roman" pitchFamily="18" charset="0"/>
            </a:rPr>
            <a:t>099.5</a:t>
          </a:r>
          <a:endParaRPr lang="ru-RU" sz="1800" b="1">
            <a:ln>
              <a:solidFill>
                <a:srgbClr val="B0CCB0">
                  <a:lumMod val="50000"/>
                </a:srgbClr>
              </a:solidFill>
            </a:ln>
            <a:solidFill>
              <a:srgbClr val="B0CCB0">
                <a:lumMod val="50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1495DE-66CA-45D7-9D4B-2D2A1ED72868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52B07C94-11D7-4C20-824D-EF4459863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468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7C94-11D7-4C20-824D-EF4459863BC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547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547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7C94-11D7-4C20-824D-EF4459863BC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01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95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7C94-11D7-4C20-824D-EF4459863BC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7C94-11D7-4C20-824D-EF4459863BC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7C94-11D7-4C20-824D-EF4459863BC0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7C94-11D7-4C20-824D-EF4459863B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808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7C94-11D7-4C20-824D-EF4459863BC0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2425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54790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ct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tx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31" r:id="rId2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Tx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Tx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Tx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Tx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Tx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Tx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Tx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1.jpeg" /><Relationship Id="rId4" Type="http://schemas.openxmlformats.org/officeDocument/2006/relationships/chart" Target="../charts/chart4.xml" /><Relationship Id="rId5" Type="http://schemas.openxmlformats.org/officeDocument/2006/relationships/chart" Target="../charts/chart5.xml" /><Relationship Id="rId6" Type="http://schemas.openxmlformats.org/officeDocument/2006/relationships/image" Target="../media/image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2.jpeg" /><Relationship Id="rId4" Type="http://schemas.openxmlformats.org/officeDocument/2006/relationships/chart" Target="../charts/chart6.xml" /><Relationship Id="rId5" Type="http://schemas.openxmlformats.org/officeDocument/2006/relationships/chart" Target="../charts/chart7.xml" /><Relationship Id="rId6" Type="http://schemas.openxmlformats.org/officeDocument/2006/relationships/image" Target="../media/image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chart" Target="../charts/chart8.xml" /><Relationship Id="rId4" Type="http://schemas.openxmlformats.org/officeDocument/2006/relationships/chart" Target="../charts/chart9.xml" /><Relationship Id="rId5" Type="http://schemas.openxmlformats.org/officeDocument/2006/relationships/chart" Target="../charts/chart1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chart" Target="../charts/chart11.xml" /><Relationship Id="rId4" Type="http://schemas.openxmlformats.org/officeDocument/2006/relationships/image" Target="../media/image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2.xml" /><Relationship Id="rId3" Type="http://schemas.openxmlformats.org/officeDocument/2006/relationships/chart" Target="../charts/chart13.xml" /><Relationship Id="rId4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5.jpeg" /><Relationship Id="rId4" Type="http://schemas.openxmlformats.org/officeDocument/2006/relationships/chart" Target="../charts/chart1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chart" Target="../charts/chart1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1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1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microsoft.com/office/2007/relationships/diagramDrawing" Target="../diagrams/drawing2.xml" /><Relationship Id="rId4" Type="http://schemas.openxmlformats.org/officeDocument/2006/relationships/diagramData" Target="../diagrams/data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diagramColors" Target="../diagrams/colors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1.png" /><Relationship Id="rId4" Type="http://schemas.openxmlformats.org/officeDocument/2006/relationships/image" Target="../media/image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25.png" /><Relationship Id="rId4" Type="http://schemas.openxmlformats.org/officeDocument/2006/relationships/image" Target="../media/image2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2.jpe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Relationship Id="rId7" Type="http://schemas.openxmlformats.org/officeDocument/2006/relationships/image" Target="../media/image34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15.jpeg" /><Relationship Id="rId4" Type="http://schemas.microsoft.com/office/2007/relationships/diagramDrawing" Target="../diagrams/drawing3.xml" /><Relationship Id="rId5" Type="http://schemas.openxmlformats.org/officeDocument/2006/relationships/diagramData" Target="../diagrams/data3.xml" /><Relationship Id="rId6" Type="http://schemas.openxmlformats.org/officeDocument/2006/relationships/diagramLayout" Target="../diagrams/layout3.xml" /><Relationship Id="rId7" Type="http://schemas.openxmlformats.org/officeDocument/2006/relationships/diagramQuickStyle" Target="../diagrams/quickStyle3.xml" /><Relationship Id="rId8" Type="http://schemas.openxmlformats.org/officeDocument/2006/relationships/diagramColors" Target="../diagrams/colors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Colors" Target="../diagrams/colors4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2.jpeg" /><Relationship Id="rId6" Type="http://schemas.microsoft.com/office/2007/relationships/diagramDrawing" Target="../diagrams/drawing4.xml" /><Relationship Id="rId7" Type="http://schemas.openxmlformats.org/officeDocument/2006/relationships/diagramData" Target="../diagrams/data4.xml" /><Relationship Id="rId8" Type="http://schemas.openxmlformats.org/officeDocument/2006/relationships/diagramLayout" Target="../diagrams/layout4.xml" /><Relationship Id="rId9" Type="http://schemas.openxmlformats.org/officeDocument/2006/relationships/diagramQuickStyle" Target="../diagrams/quickStyle4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Relationship Id="rId5" Type="http://schemas.openxmlformats.org/officeDocument/2006/relationships/image" Target="../media/image2.jpeg" /><Relationship Id="rId6" Type="http://schemas.openxmlformats.org/officeDocument/2006/relationships/chart" Target="../charts/chart16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Relationship Id="rId3" Type="http://schemas.openxmlformats.org/officeDocument/2006/relationships/image" Target="../media/image2.jpeg" /><Relationship Id="rId4" Type="http://schemas.microsoft.com/office/2007/relationships/diagramDrawing" Target="../diagrams/drawing5.xml" /><Relationship Id="rId5" Type="http://schemas.openxmlformats.org/officeDocument/2006/relationships/diagramData" Target="../diagrams/data5.xml" /><Relationship Id="rId6" Type="http://schemas.openxmlformats.org/officeDocument/2006/relationships/diagramLayout" Target="../diagrams/layout5.xml" /><Relationship Id="rId7" Type="http://schemas.openxmlformats.org/officeDocument/2006/relationships/diagramQuickStyle" Target="../diagrams/quickStyle5.xml" /><Relationship Id="rId8" Type="http://schemas.openxmlformats.org/officeDocument/2006/relationships/diagramColors" Target="../diagrams/colors5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7.jpeg" /><Relationship Id="rId3" Type="http://schemas.openxmlformats.org/officeDocument/2006/relationships/image" Target="../media/image2.jpeg" /><Relationship Id="rId4" Type="http://schemas.microsoft.com/office/2007/relationships/diagramDrawing" Target="../diagrams/drawing6.xml" /><Relationship Id="rId5" Type="http://schemas.openxmlformats.org/officeDocument/2006/relationships/diagramData" Target="../diagrams/data6.xml" /><Relationship Id="rId6" Type="http://schemas.openxmlformats.org/officeDocument/2006/relationships/diagramLayout" Target="../diagrams/layout6.xml" /><Relationship Id="rId7" Type="http://schemas.openxmlformats.org/officeDocument/2006/relationships/diagramQuickStyle" Target="../diagrams/quickStyle6.xml" /><Relationship Id="rId8" Type="http://schemas.openxmlformats.org/officeDocument/2006/relationships/diagramColors" Target="../diagrams/colors6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0.jpeg" /><Relationship Id="rId2" Type="http://schemas.openxmlformats.org/officeDocument/2006/relationships/image" Target="../media/image2.jpeg" /><Relationship Id="rId3" Type="http://schemas.microsoft.com/office/2007/relationships/diagramDrawing" Target="../diagrams/drawing7.xml" /><Relationship Id="rId4" Type="http://schemas.openxmlformats.org/officeDocument/2006/relationships/diagramData" Target="../diagrams/data7.xml" /><Relationship Id="rId5" Type="http://schemas.openxmlformats.org/officeDocument/2006/relationships/diagramLayout" Target="../diagrams/layout7.xml" /><Relationship Id="rId6" Type="http://schemas.openxmlformats.org/officeDocument/2006/relationships/diagramQuickStyle" Target="../diagrams/quickStyle7.xml" /><Relationship Id="rId7" Type="http://schemas.openxmlformats.org/officeDocument/2006/relationships/diagramColors" Target="../diagrams/colors7.xml" /><Relationship Id="rId8" Type="http://schemas.openxmlformats.org/officeDocument/2006/relationships/image" Target="../media/image48.jpeg" /><Relationship Id="rId9" Type="http://schemas.openxmlformats.org/officeDocument/2006/relationships/image" Target="../media/image49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4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Relationship Id="rId6" Type="http://schemas.openxmlformats.org/officeDocument/2006/relationships/image" Target="../media/image53.jpeg" /><Relationship Id="rId7" Type="http://schemas.openxmlformats.org/officeDocument/2006/relationships/image" Target="../media/image54.jpeg" /><Relationship Id="rId8" Type="http://schemas.openxmlformats.org/officeDocument/2006/relationships/image" Target="../media/image55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microsoft.com/office/2007/relationships/diagramDrawing" Target="../diagrams/drawing8.xml" /><Relationship Id="rId4" Type="http://schemas.openxmlformats.org/officeDocument/2006/relationships/diagramData" Target="../diagrams/data8.xml" /><Relationship Id="rId5" Type="http://schemas.openxmlformats.org/officeDocument/2006/relationships/diagramLayout" Target="../diagrams/layout8.xml" /><Relationship Id="rId6" Type="http://schemas.openxmlformats.org/officeDocument/2006/relationships/diagramQuickStyle" Target="../diagrams/quickStyle8.xml" /><Relationship Id="rId7" Type="http://schemas.openxmlformats.org/officeDocument/2006/relationships/diagramColors" Target="../diagrams/colors8.xml" /><Relationship Id="rId8" Type="http://schemas.openxmlformats.org/officeDocument/2006/relationships/image" Target="../media/image56.jpeg" /><Relationship Id="rId9" Type="http://schemas.openxmlformats.org/officeDocument/2006/relationships/image" Target="../media/image57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8.jpeg" /><Relationship Id="rId3" Type="http://schemas.openxmlformats.org/officeDocument/2006/relationships/image" Target="../media/image15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Layout" Target="../diagrams/layout10.xml" /><Relationship Id="rId11" Type="http://schemas.openxmlformats.org/officeDocument/2006/relationships/diagramQuickStyle" Target="../diagrams/quickStyle10.xml" /><Relationship Id="rId12" Type="http://schemas.openxmlformats.org/officeDocument/2006/relationships/diagramColors" Target="../diagrams/colors10.xml" /><Relationship Id="rId13" Type="http://schemas.openxmlformats.org/officeDocument/2006/relationships/image" Target="../media/image60.jpeg" /><Relationship Id="rId2" Type="http://schemas.openxmlformats.org/officeDocument/2006/relationships/image" Target="../media/image15.jpeg" /><Relationship Id="rId3" Type="http://schemas.microsoft.com/office/2007/relationships/diagramDrawing" Target="../diagrams/drawing9.xml" /><Relationship Id="rId4" Type="http://schemas.openxmlformats.org/officeDocument/2006/relationships/diagramData" Target="../diagrams/data9.xml" /><Relationship Id="rId5" Type="http://schemas.openxmlformats.org/officeDocument/2006/relationships/diagramLayout" Target="../diagrams/layout9.xml" /><Relationship Id="rId6" Type="http://schemas.openxmlformats.org/officeDocument/2006/relationships/diagramQuickStyle" Target="../diagrams/quickStyle9.xml" /><Relationship Id="rId7" Type="http://schemas.openxmlformats.org/officeDocument/2006/relationships/diagramColors" Target="../diagrams/colors9.xml" /><Relationship Id="rId8" Type="http://schemas.microsoft.com/office/2007/relationships/diagramDrawing" Target="../diagrams/drawing10.xml" /><Relationship Id="rId9" Type="http://schemas.openxmlformats.org/officeDocument/2006/relationships/diagramData" Target="../diagrams/data10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Data" Target="../diagrams/data12.xml" /><Relationship Id="rId11" Type="http://schemas.openxmlformats.org/officeDocument/2006/relationships/diagramLayout" Target="../diagrams/layout12.xml" /><Relationship Id="rId12" Type="http://schemas.openxmlformats.org/officeDocument/2006/relationships/diagramQuickStyle" Target="../diagrams/quickStyle12.xml" /><Relationship Id="rId13" Type="http://schemas.openxmlformats.org/officeDocument/2006/relationships/diagramColors" Target="../diagrams/colors12.xml" /><Relationship Id="rId14" Type="http://schemas.microsoft.com/office/2007/relationships/diagramDrawing" Target="../diagrams/drawing13.xml" /><Relationship Id="rId15" Type="http://schemas.openxmlformats.org/officeDocument/2006/relationships/diagramData" Target="../diagrams/data13.xml" /><Relationship Id="rId16" Type="http://schemas.openxmlformats.org/officeDocument/2006/relationships/diagramLayout" Target="../diagrams/layout13.xml" /><Relationship Id="rId17" Type="http://schemas.openxmlformats.org/officeDocument/2006/relationships/diagramQuickStyle" Target="../diagrams/quickStyle13.xml" /><Relationship Id="rId18" Type="http://schemas.openxmlformats.org/officeDocument/2006/relationships/diagramColors" Target="../diagrams/colors13.xml" /><Relationship Id="rId2" Type="http://schemas.openxmlformats.org/officeDocument/2006/relationships/image" Target="../media/image15.jpeg" /><Relationship Id="rId3" Type="http://schemas.microsoft.com/office/2007/relationships/diagramDrawing" Target="../diagrams/drawing11.xml" /><Relationship Id="rId4" Type="http://schemas.openxmlformats.org/officeDocument/2006/relationships/diagramData" Target="../diagrams/data11.xml" /><Relationship Id="rId5" Type="http://schemas.openxmlformats.org/officeDocument/2006/relationships/diagramLayout" Target="../diagrams/layout11.xml" /><Relationship Id="rId6" Type="http://schemas.openxmlformats.org/officeDocument/2006/relationships/diagramQuickStyle" Target="../diagrams/quickStyle11.xml" /><Relationship Id="rId7" Type="http://schemas.openxmlformats.org/officeDocument/2006/relationships/diagramColors" Target="../diagrams/colors11.xml" /><Relationship Id="rId8" Type="http://schemas.openxmlformats.org/officeDocument/2006/relationships/image" Target="../media/image61.jpeg" /><Relationship Id="rId9" Type="http://schemas.microsoft.com/office/2007/relationships/diagramDrawing" Target="../diagrams/drawing12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Layout" Target="../diagrams/layout15.xml" /><Relationship Id="rId11" Type="http://schemas.openxmlformats.org/officeDocument/2006/relationships/diagramQuickStyle" Target="../diagrams/quickStyle15.xml" /><Relationship Id="rId12" Type="http://schemas.openxmlformats.org/officeDocument/2006/relationships/diagramColors" Target="../diagrams/colors15.xml" /><Relationship Id="rId13" Type="http://schemas.openxmlformats.org/officeDocument/2006/relationships/image" Target="../media/image62.jpeg" /><Relationship Id="rId2" Type="http://schemas.openxmlformats.org/officeDocument/2006/relationships/image" Target="../media/image15.jpeg" /><Relationship Id="rId3" Type="http://schemas.microsoft.com/office/2007/relationships/diagramDrawing" Target="../diagrams/drawing14.xml" /><Relationship Id="rId4" Type="http://schemas.openxmlformats.org/officeDocument/2006/relationships/diagramData" Target="../diagrams/data14.xml" /><Relationship Id="rId5" Type="http://schemas.openxmlformats.org/officeDocument/2006/relationships/diagramLayout" Target="../diagrams/layout14.xml" /><Relationship Id="rId6" Type="http://schemas.openxmlformats.org/officeDocument/2006/relationships/diagramQuickStyle" Target="../diagrams/quickStyle14.xml" /><Relationship Id="rId7" Type="http://schemas.openxmlformats.org/officeDocument/2006/relationships/diagramColors" Target="../diagrams/colors14.xml" /><Relationship Id="rId8" Type="http://schemas.microsoft.com/office/2007/relationships/diagramDrawing" Target="../diagrams/drawing15.xml" /><Relationship Id="rId9" Type="http://schemas.openxmlformats.org/officeDocument/2006/relationships/diagramData" Target="../diagrams/data15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Layout" Target="../diagrams/layout17.xml" /><Relationship Id="rId11" Type="http://schemas.openxmlformats.org/officeDocument/2006/relationships/diagramQuickStyle" Target="../diagrams/quickStyle17.xml" /><Relationship Id="rId12" Type="http://schemas.openxmlformats.org/officeDocument/2006/relationships/diagramColors" Target="../diagrams/colors17.xml" /><Relationship Id="rId13" Type="http://schemas.openxmlformats.org/officeDocument/2006/relationships/image" Target="../media/image63.jpeg" /><Relationship Id="rId14" Type="http://schemas.microsoft.com/office/2007/relationships/diagramDrawing" Target="../diagrams/drawing18.xml" /><Relationship Id="rId15" Type="http://schemas.openxmlformats.org/officeDocument/2006/relationships/diagramData" Target="../diagrams/data18.xml" /><Relationship Id="rId16" Type="http://schemas.openxmlformats.org/officeDocument/2006/relationships/diagramLayout" Target="../diagrams/layout18.xml" /><Relationship Id="rId17" Type="http://schemas.openxmlformats.org/officeDocument/2006/relationships/diagramQuickStyle" Target="../diagrams/quickStyle18.xml" /><Relationship Id="rId18" Type="http://schemas.openxmlformats.org/officeDocument/2006/relationships/diagramColors" Target="../diagrams/colors18.xml" /><Relationship Id="rId2" Type="http://schemas.openxmlformats.org/officeDocument/2006/relationships/image" Target="../media/image15.jpeg" /><Relationship Id="rId3" Type="http://schemas.microsoft.com/office/2007/relationships/diagramDrawing" Target="../diagrams/drawing16.xml" /><Relationship Id="rId4" Type="http://schemas.openxmlformats.org/officeDocument/2006/relationships/diagramData" Target="../diagrams/data16.xml" /><Relationship Id="rId5" Type="http://schemas.openxmlformats.org/officeDocument/2006/relationships/diagramLayout" Target="../diagrams/layout16.xml" /><Relationship Id="rId6" Type="http://schemas.openxmlformats.org/officeDocument/2006/relationships/diagramQuickStyle" Target="../diagrams/quickStyle16.xml" /><Relationship Id="rId7" Type="http://schemas.openxmlformats.org/officeDocument/2006/relationships/diagramColors" Target="../diagrams/colors16.xml" /><Relationship Id="rId8" Type="http://schemas.microsoft.com/office/2007/relationships/diagramDrawing" Target="../diagrams/drawing17.xml" /><Relationship Id="rId9" Type="http://schemas.openxmlformats.org/officeDocument/2006/relationships/diagramData" Target="../diagrams/data17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Layout" Target="../diagrams/layout20.xml" /><Relationship Id="rId11" Type="http://schemas.openxmlformats.org/officeDocument/2006/relationships/diagramQuickStyle" Target="../diagrams/quickStyle20.xml" /><Relationship Id="rId12" Type="http://schemas.openxmlformats.org/officeDocument/2006/relationships/diagramColors" Target="../diagrams/colors20.xml" /><Relationship Id="rId13" Type="http://schemas.openxmlformats.org/officeDocument/2006/relationships/image" Target="../media/image64.jpeg" /><Relationship Id="rId2" Type="http://schemas.openxmlformats.org/officeDocument/2006/relationships/image" Target="../media/image15.jpeg" /><Relationship Id="rId3" Type="http://schemas.microsoft.com/office/2007/relationships/diagramDrawing" Target="../diagrams/drawing19.xml" /><Relationship Id="rId4" Type="http://schemas.openxmlformats.org/officeDocument/2006/relationships/diagramData" Target="../diagrams/data19.xml" /><Relationship Id="rId5" Type="http://schemas.openxmlformats.org/officeDocument/2006/relationships/diagramLayout" Target="../diagrams/layout19.xml" /><Relationship Id="rId6" Type="http://schemas.openxmlformats.org/officeDocument/2006/relationships/diagramQuickStyle" Target="../diagrams/quickStyle19.xml" /><Relationship Id="rId7" Type="http://schemas.openxmlformats.org/officeDocument/2006/relationships/diagramColors" Target="../diagrams/colors19.xml" /><Relationship Id="rId8" Type="http://schemas.microsoft.com/office/2007/relationships/diagramDrawing" Target="../diagrams/drawing20.xml" /><Relationship Id="rId9" Type="http://schemas.openxmlformats.org/officeDocument/2006/relationships/diagramData" Target="../diagrams/data20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5.jpeg" /><Relationship Id="rId3" Type="http://schemas.openxmlformats.org/officeDocument/2006/relationships/image" Target="../media/image15.jpeg" /><Relationship Id="rId4" Type="http://schemas.microsoft.com/office/2007/relationships/diagramDrawing" Target="../diagrams/drawing21.xml" /><Relationship Id="rId5" Type="http://schemas.openxmlformats.org/officeDocument/2006/relationships/diagramData" Target="../diagrams/data21.xml" /><Relationship Id="rId6" Type="http://schemas.openxmlformats.org/officeDocument/2006/relationships/diagramLayout" Target="../diagrams/layout21.xml" /><Relationship Id="rId7" Type="http://schemas.openxmlformats.org/officeDocument/2006/relationships/diagramQuickStyle" Target="../diagrams/quickStyle21.xml" /><Relationship Id="rId8" Type="http://schemas.openxmlformats.org/officeDocument/2006/relationships/diagramColors" Target="../diagrams/colors2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2.jpeg" /><Relationship Id="rId4" Type="http://schemas.openxmlformats.org/officeDocument/2006/relationships/image" Target="../media/image6.png" /><Relationship Id="rId5" Type="http://schemas.openxmlformats.org/officeDocument/2006/relationships/image" Target="../media/image7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66.jpeg" /><Relationship Id="rId4" Type="http://schemas.openxmlformats.org/officeDocument/2006/relationships/image" Target="../media/image67.jpeg" /><Relationship Id="rId5" Type="http://schemas.openxmlformats.org/officeDocument/2006/relationships/image" Target="../media/image68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69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0.jpeg" /><Relationship Id="rId3" Type="http://schemas.openxmlformats.org/officeDocument/2006/relationships/image" Target="../media/image2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1.jpeg" /><Relationship Id="rId3" Type="http://schemas.openxmlformats.org/officeDocument/2006/relationships/image" Target="../media/image2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2.jpeg" /><Relationship Id="rId3" Type="http://schemas.openxmlformats.org/officeDocument/2006/relationships/image" Target="../media/image9.jpeg" /><Relationship Id="rId4" Type="http://schemas.openxmlformats.org/officeDocument/2006/relationships/image" Target="../media/image7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8.jpeg" /><Relationship Id="rId4" Type="http://schemas.openxmlformats.org/officeDocument/2006/relationships/chart" Target="../charts/chart1.xml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9.jpeg" /><Relationship Id="rId4" Type="http://schemas.openxmlformats.org/officeDocument/2006/relationships/chart" Target="../charts/chart2.xml" /><Relationship Id="rId5" Type="http://schemas.openxmlformats.org/officeDocument/2006/relationships/chart" Target="../charts/chart3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717032"/>
            <a:ext cx="1917630" cy="201622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>
          <a:xfrm>
            <a:off x="2699792" y="0"/>
            <a:ext cx="6200824" cy="332656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tx1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/>
          <p:nvPr/>
        </p:nvSpPr>
        <p:spPr>
          <a:xfrm>
            <a:off x="1547664" y="692696"/>
            <a:ext cx="6732240" cy="8640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kumimoji="0" lang="ru-RU" sz="1600" b="1" i="0" u="none" strike="noStrike" kern="1200" cap="all" spc="250" normalizeH="0" baseline="0" noProof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496944" cy="2592288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/>
            <a:endParaRPr lang="ru-RU" sz="3900" b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900" b="1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  <a:p>
            <a:r>
              <a:rPr lang="ru-RU" sz="3900" b="1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 </a:t>
            </a:r>
          </a:p>
          <a:p>
            <a:r>
              <a:rPr lang="ru-RU" sz="3900" b="1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900" b="1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Arimo" pitchFamily="34" charset="0"/>
                <a:cs typeface="Times New Roman" pitchFamily="18" charset="0"/>
              </a:rPr>
              <a:t>2025</a:t>
            </a:r>
            <a:r>
              <a:rPr lang="ru-RU" sz="3900" b="1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Bud5\Desktop\мАЛЫЙ БИЗНЕС\2173515_image_origin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5536" y="404664"/>
            <a:ext cx="8352928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4514" name="Picture 2" descr="Picture backgroun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4008" y="2636912"/>
            <a:ext cx="3960440" cy="1855787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865925144"/>
              </p:ext>
            </p:extLst>
          </p:nvPr>
        </p:nvGraphicFramePr>
        <p:xfrm>
          <a:off x="467544" y="1700808"/>
          <a:ext cx="4176464" cy="302433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23528" y="4365104"/>
          <a:ext cx="8424936" cy="216024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62068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Доля налога на доходы физических лиц (НДФЛ) в собственных доходах района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628800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Удельный вес НДФЛ </a:t>
            </a:r>
          </a:p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в налоговых и неналоговых</a:t>
            </a:r>
          </a:p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доходах за 2025 год</a:t>
            </a:r>
            <a:endParaRPr lang="ru-RU" sz="200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79712" y="1772816"/>
            <a:ext cx="4896544" cy="36724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716016" y="1484784"/>
            <a:ext cx="4032250" cy="1008063"/>
          </a:xfrm>
          <a:noFill/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ПОСТУПЛЕНИЙ АКЦИЗОВ ПО ПОДАКЦИЗНЫМ ТОВАРАМ (ПРОДУКЦИИ)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158316530"/>
              </p:ext>
            </p:extLst>
          </p:nvPr>
        </p:nvGraphicFramePr>
        <p:xfrm>
          <a:off x="395536" y="2564904"/>
          <a:ext cx="4032448" cy="388917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1" name="Содержимое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4271955499"/>
              </p:ext>
            </p:extLst>
          </p:nvPr>
        </p:nvGraphicFramePr>
        <p:xfrm>
          <a:off x="4572000" y="2420888"/>
          <a:ext cx="4248472" cy="3888432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3889375" cy="791591"/>
          </a:xfrm>
          <a:noFill/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</a:t>
            </a:r>
          </a:p>
          <a:p>
            <a:endParaRPr lang="ru-RU">
              <a:solidFill>
                <a:srgbClr val="FF33CC"/>
              </a:solidFill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12630292">
            <a:off x="6799535" y="4336044"/>
            <a:ext cx="567410" cy="41986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548680"/>
            <a:ext cx="770485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поступления доходов</a:t>
            </a:r>
            <a:endParaRPr lang="ru-RU" sz="40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3923928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20272" y="1196752"/>
            <a:ext cx="174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b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2630292">
            <a:off x="2551063" y="4336042"/>
            <a:ext cx="567410" cy="41986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9" y="620688"/>
            <a:ext cx="8496944" cy="9017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36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395536" y="1484784"/>
            <a:ext cx="4464496" cy="576064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860032" y="2924944"/>
            <a:ext cx="3888432" cy="576064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200" b="1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395536" y="3933056"/>
            <a:ext cx="4392488" cy="576064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НАЛОГООБЛАЖЕНИЯ</a:t>
            </a:r>
            <a:endParaRPr lang="ru-RU" sz="1200" b="1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95536" y="2132856"/>
          <a:ext cx="4320480" cy="18002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932040" y="3356992"/>
          <a:ext cx="3816424" cy="302433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23528" y="4437112"/>
          <a:ext cx="4392488" cy="216024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6626" name="AutoShape 2" descr="Картинки по запросу &quot;картинки вмененный дохо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&quot;картинки вмененный дохо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Заголовок 1"/>
          <p:cNvSpPr txBox="1"/>
          <p:nvPr/>
        </p:nvSpPr>
        <p:spPr>
          <a:xfrm>
            <a:off x="3779912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1628800"/>
            <a:ext cx="174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b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6" name="Picture 4" descr="Сельское хозяйство России - Wikiwan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55976" y="1988840"/>
            <a:ext cx="439248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4" name="Picture 2" descr="В Белой Калитве встречаются дистрибьюторы алюминиевой продукции АМР -  Новости металлургии - Металлоснабжение и сбыт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3429000"/>
            <a:ext cx="3744416" cy="2988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188640"/>
            <a:ext cx="51665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013176"/>
            <a:ext cx="8183563" cy="676275"/>
          </a:xfrm>
        </p:spPr>
        <p:txBody>
          <a:bodyPr>
            <a:normAutofit fontScale="90000"/>
          </a:bodyPr>
          <a:lstStyle/>
          <a:p>
            <a:br>
              <a:rPr lang="ru-RU" smtClean="0"/>
            </a:b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8"/>
            <a:ext cx="878497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ПЛАНА МЕРОПРИЯТИЙ ПО РОСТУ ДОХОДНОГО ПОТЕНЦИАЛА БЕЛОКАЛИТВИНСКОГО РАЙОНА ДО 2028 ГОДА</a:t>
            </a:r>
            <a:endParaRPr lang="ru-RU" sz="28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988840"/>
            <a:ext cx="3816424" cy="64807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регионального налогового законодательства</a:t>
            </a:r>
            <a:endParaRPr lang="ru-RU" sz="16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2708920"/>
            <a:ext cx="3816424" cy="648072"/>
          </a:xfrm>
          <a:prstGeom prst="roundRect">
            <a:avLst/>
          </a:prstGeom>
          <a:solidFill>
            <a:srgbClr val="CFB9E9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Проведена оценка эффективности налоговых льгот</a:t>
            </a:r>
            <a:endParaRPr lang="ru-RU" sz="16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3968" y="4509120"/>
            <a:ext cx="4536504" cy="432048"/>
          </a:xfrm>
          <a:prstGeom prst="roundRect">
            <a:avLst/>
          </a:prstGeom>
          <a:solidFill>
            <a:schemeClr val="tx2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налогооблагаемой базы</a:t>
            </a:r>
            <a:endParaRPr lang="ru-RU" sz="16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3968" y="5013176"/>
            <a:ext cx="4536504" cy="792088"/>
          </a:xfrm>
          <a:prstGeom prst="roundRect">
            <a:avLst/>
          </a:prstGeom>
          <a:solidFill>
            <a:srgbClr val="E4BBE7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использования имущества государственной</a:t>
            </a:r>
          </a:p>
          <a:p>
            <a:pPr algn="ctr"/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муниципальной собственности</a:t>
            </a:r>
            <a:endParaRPr lang="ru-RU" sz="16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3968" y="5877272"/>
            <a:ext cx="4536504" cy="576064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Верификация баз данных по</a:t>
            </a:r>
          </a:p>
          <a:p>
            <a:pPr algn="ctr"/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имущественным налогам</a:t>
            </a:r>
            <a:endParaRPr lang="ru-RU" sz="16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2466" name="Picture 2" descr="C:\Users\Bud5\Desktop\i.jpg"/>
          <p:cNvPicPr>
            <a:picLocks noChangeAspect="1" noChangeArrowheads="1"/>
          </p:cNvPicPr>
          <p:nvPr/>
        </p:nvPicPr>
        <p:blipFill>
          <a:blip r:embed="rId2"/>
          <a:srcRect l="6595" r="8087" b="-1989"/>
          <a:stretch>
            <a:fillRect/>
          </a:stretch>
        </p:blipFill>
        <p:spPr bwMode="auto">
          <a:xfrm>
            <a:off x="2411760" y="2204864"/>
            <a:ext cx="6264696" cy="4195086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2110763860"/>
              </p:ext>
            </p:extLst>
          </p:nvPr>
        </p:nvGraphicFramePr>
        <p:xfrm>
          <a:off x="0" y="1700808"/>
          <a:ext cx="7704856" cy="496855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476672"/>
            <a:ext cx="7776864" cy="169386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доходной части </a:t>
            </a:r>
            <a:br>
              <a:rPr lang="ru-RU" sz="36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Белокалитвинского района в 2025 году</a:t>
            </a:r>
            <a:endParaRPr lang="ru-RU" sz="36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188640"/>
            <a:ext cx="504188" cy="582615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>
          <a:xfrm>
            <a:off x="4067944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539552" y="1916832"/>
          <a:ext cx="4681414" cy="453650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0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4356100" y="1844825"/>
          <a:ext cx="4464372" cy="460851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8496944" cy="10033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из областного бюджета в 2025 году</a:t>
            </a:r>
            <a:endParaRPr lang="ru-RU" sz="36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55298" name="AutoShape 2" descr="ÐÐ°ÑÑÐ¸Ð½ÐºÐ¸ Ð¿Ð¾ Ð·Ð°Ð¿ÑÐ¾ÑÑ ÐºÐ°ÑÑÐ¸Ð½ÐºÐ° Ð¿ÑÐ°Ð²Ð¸ÑÐµÐ»ÑÑÑÐ²Ð° ÑÐ¾ÑÑ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1556792"/>
            <a:ext cx="174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b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116632"/>
            <a:ext cx="588658" cy="732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557338"/>
            <a:ext cx="8229600" cy="4786312"/>
          </a:xfrm>
        </p:spPr>
        <p:txBody>
          <a:bodyPr>
            <a:normAutofit/>
          </a:bodyPr>
          <a:lstStyle/>
          <a:p>
            <a:br>
              <a:rPr lang="ru-RU" smtClean="0"/>
            </a:b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32656"/>
            <a:ext cx="5184576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</a:p>
          <a:p>
            <a:pPr algn="ctr"/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2025 году исполнен в</a:t>
            </a:r>
          </a:p>
          <a:p>
            <a:pPr algn="ctr"/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сумме 5 467 606,4 тыс.</a:t>
            </a:r>
            <a:r>
              <a:rPr lang="en-US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рублей, из них:</a:t>
            </a:r>
            <a:endParaRPr lang="ru-RU" sz="28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3528" y="620688"/>
          <a:ext cx="8568952" cy="623731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9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188640"/>
            <a:ext cx="514092" cy="550859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323528" y="332656"/>
            <a:ext cx="8461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реализацию</a:t>
            </a:r>
            <a:b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национальных проектов  в 2025 году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3923928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1412776"/>
          <a:ext cx="8352928" cy="4912608"/>
        </p:xfrm>
        <a:graphic>
          <a:graphicData uri="http://schemas.openxmlformats.org/drawingml/2006/table">
            <a:tbl>
              <a:tblPr/>
              <a:tblGrid>
                <a:gridCol w="7036196"/>
                <a:gridCol w="1316732"/>
              </a:tblGrid>
              <a:tr h="432048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619">
                <a:tc>
                  <a:txBody>
                    <a:bodyPr vert="horz" wrap="square"/>
                    <a:lstStyle/>
                    <a:p>
                      <a:pPr marL="107950" marR="0" indent="-222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- НАЦИОНАЛЬНЫЙ ПРОЕКТ "МОЛОДЕЖЬ И ДЕТИ",  всего, в т.ч.:</a:t>
                      </a:r>
                      <a:endParaRPr lang="ru-RU" sz="1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498 565,7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2191">
                <a:tc>
                  <a:txBody>
                    <a:bodyPr vert="horz" wrap="square"/>
                    <a:lstStyle/>
                    <a:p>
                      <a:pPr marL="107950" indent="-22225" algn="l" fontAlgn="ctr"/>
                      <a:r>
                        <a:rPr lang="ru-RU" sz="1400" b="1" i="1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Муниципальный проект "Россия-страна возможностей",  в</a:t>
                      </a:r>
                      <a:r>
                        <a:rPr lang="ru-RU" sz="14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сего, в</a:t>
                      </a:r>
                      <a:r>
                        <a:rPr lang="ru-RU" sz="1400" b="1" i="0" u="none" strike="noStrike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т.ч.:</a:t>
                      </a:r>
                      <a:endParaRPr lang="ru-RU" sz="1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68 723,0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0834">
                <a:tc>
                  <a:txBody>
                    <a:bodyPr vert="horz" wrap="square"/>
                    <a:lstStyle/>
                    <a:p>
                      <a:pPr marL="107950" indent="-22225"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программы комплексного развития молодежной политики в субъектах </a:t>
                      </a:r>
                      <a:r>
                        <a:rPr lang="ru-RU" sz="1400" b="0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Российской </a:t>
                      </a:r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Федерации "Регион для молодых" (ММЦ)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68 723,0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2191">
                <a:tc>
                  <a:txBody>
                    <a:bodyPr vert="horz" wrap="square"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1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Муниципальный проект "Педагоги и наставники ", в</a:t>
                      </a:r>
                      <a:r>
                        <a:rPr lang="ru-RU" sz="14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сего, в</a:t>
                      </a:r>
                      <a:r>
                        <a:rPr lang="ru-RU" sz="1400" b="1" i="0" u="none" strike="noStrike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т.ч.:</a:t>
                      </a:r>
                      <a:endParaRPr lang="ru-RU" sz="1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88 017,7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252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выплат</a:t>
                      </a:r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ежемесячного денежного вознаграждения советникам директоров</a:t>
                      </a:r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воспитанию и взаимодействию с детскими общественными объединениями муниципальных общеобразовательных организаций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2 905,6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252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по</a:t>
                      </a:r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обеспечению деятельности советников директора</a:t>
                      </a:r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6 878,1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667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Ежемесячное денежное вознаграждение за классное руководство педагогическим работникам</a:t>
                      </a:r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78 234,0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2191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1" i="1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Муниципальный проект «Все лучшее детям» , в</a:t>
                      </a:r>
                      <a:r>
                        <a:rPr lang="ru-RU" sz="14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сего, в</a:t>
                      </a:r>
                      <a:r>
                        <a:rPr lang="ru-RU" sz="1400" b="1" i="0" u="none" strike="noStrike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т.ч.: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341 825,0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456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</a:t>
                      </a:r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модернизации школьных систем образования (капитальный ремонт МБОУ СОШ № 3, МБОУ Богураевская СОШ)</a:t>
                      </a:r>
                      <a:endParaRPr lang="ru-RU" sz="1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336 144,6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0834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Оснащение предметных кабинетов общеобразовательных организаций (кабинеты основ безопасности защиты родины) </a:t>
                      </a:r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средствами обучения и воспитания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5 680,4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188641"/>
            <a:ext cx="1728192" cy="12904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="" xmlns:p14="http://schemas.microsoft.com/office/powerpoint/2010/main" val="78555222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188640"/>
            <a:ext cx="514092" cy="550859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323528" y="332656"/>
            <a:ext cx="8461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реализацию</a:t>
            </a:r>
            <a:b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национальных проектов  в 2025 году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3923928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1412776"/>
          <a:ext cx="8352929" cy="5273041"/>
        </p:xfrm>
        <a:graphic>
          <a:graphicData uri="http://schemas.openxmlformats.org/drawingml/2006/table">
            <a:tbl>
              <a:tblPr/>
              <a:tblGrid>
                <a:gridCol w="7239204"/>
                <a:gridCol w="1113725"/>
              </a:tblGrid>
              <a:tr h="341667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03720">
                <a:tc>
                  <a:txBody>
                    <a:bodyPr vert="horz" wrap="square"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 - НАЦИОНАЛЬНЫЙ ПРОЕКТ "ИНФРАСТРУКТУРА ДЛЯ ЖИЗНИ",</a:t>
                      </a:r>
                      <a:r>
                        <a:rPr lang="ru-RU" sz="1400" b="1" i="0" u="none" strike="noStrike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всего, в т.ч.:4</a:t>
                      </a:r>
                      <a:endParaRPr lang="ru-RU" sz="1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74 191,4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170834">
                <a:tc>
                  <a:txBody>
                    <a:bodyPr vert="horz" wrap="square"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Муниципальный проект "Формирование комфортной городской </a:t>
                      </a:r>
                      <a:r>
                        <a:rPr lang="ru-RU" sz="1400" b="1" i="1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среды", </a:t>
                      </a:r>
                      <a:r>
                        <a:rPr lang="ru-RU" sz="14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всего, в т.ч.: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170834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 </a:t>
                      </a:r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формирования современной городской среды, Белокалитвинское г.п. (г. Белая Калитва, ул. Российская, прилегающая территория парк "Молодежный")</a:t>
                      </a:r>
                      <a:endParaRPr lang="ru-RU" sz="1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33 732,0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41667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Дополнительные расходы областного бюджета на реализацию программ </a:t>
                      </a:r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формирования современной городской среды</a:t>
                      </a:r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целях достижения значения базового результата, установленного соглашением о предоставлении межбюджетных трансфертов</a:t>
                      </a:r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(благоустройство сквера х. Ильинка)</a:t>
                      </a:r>
                      <a:endParaRPr lang="ru-RU" sz="1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40 459,4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187424">
                <a:tc>
                  <a:txBody>
                    <a:bodyPr vert="horz" wrap="square"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 - </a:t>
                      </a:r>
                      <a:r>
                        <a:rPr lang="ru-RU" sz="14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"СЕМЬЯ",</a:t>
                      </a:r>
                      <a:r>
                        <a:rPr lang="ru-RU" sz="1400" b="1" i="0" u="none" strike="noStrike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всего, в т.ч.:</a:t>
                      </a:r>
                      <a:endParaRPr lang="ru-RU" sz="1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62 621,0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170834">
                <a:tc gridSpan="2"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Муниципальный проект "Семейные ценности и инфраструктура </a:t>
                      </a:r>
                      <a:r>
                        <a:rPr lang="ru-RU" sz="1400" b="1" i="1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культуры»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70834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модельных муниципальных библиотек</a:t>
                      </a:r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(библиотека им. Лермонтова г. Белая Калитва)</a:t>
                      </a:r>
                      <a:endParaRPr lang="ru-RU" sz="1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15 016,50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92191">
                <a:tc>
                  <a:txBody>
                    <a:bodyPr vert="horz" wrap="square"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1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Муниципальный проект "Многодетная семья", </a:t>
                      </a:r>
                      <a:r>
                        <a:rPr lang="ru-RU" sz="1400" b="1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всего, в т.ч.:</a:t>
                      </a:r>
                      <a:endParaRPr lang="ru-RU" sz="1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47 604,5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170834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Региональные </a:t>
                      </a:r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программы по повышению рождаемости в субъектах </a:t>
                      </a:r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Российской Федерации, в которых суммарный коэффициент рождаемости ниже среднероссийского уровня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13 924,9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170834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государственной социальной помощи на основании социального контракта</a:t>
                      </a:r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отдельным категориям граждан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33 430,1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6252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Дополнительные расходы областного бюджета на региональные </a:t>
                      </a:r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программы по повышению рождаемости </a:t>
                      </a:r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субъектах Российской Федерации, в которых суммарный коэффициент рождаемости ниже среднероссийского уровня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170834">
                <a:tc>
                  <a:txBody>
                    <a:bodyPr vert="horz" wrap="square"/>
                    <a:lstStyle/>
                    <a:p>
                      <a:pPr marL="108000"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Дополнительные расходы областного бюджета на </a:t>
                      </a:r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государственной социальной помощи на основании социального контракта отдельным категориям граждан</a:t>
                      </a:r>
                      <a:endParaRPr lang="ru-RU" sz="1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188641"/>
            <a:ext cx="1800200" cy="13442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="" xmlns:p14="http://schemas.microsoft.com/office/powerpoint/2010/main" val="78555222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188640"/>
            <a:ext cx="51665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85813"/>
            <a:ext cx="8229600" cy="4786312"/>
          </a:xfrm>
        </p:spPr>
        <p:txBody>
          <a:bodyPr>
            <a:normAutofit/>
          </a:bodyPr>
          <a:lstStyle/>
          <a:p>
            <a:br>
              <a:rPr lang="ru-RU" smtClean="0"/>
            </a:b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892971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Белокалитвинского района в 20</a:t>
            </a:r>
            <a:r>
              <a:rPr lang="en-US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году</a:t>
            </a:r>
          </a:p>
          <a:p>
            <a:pPr algn="ctr"/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социальной сфере исполнен</a:t>
            </a:r>
          </a:p>
          <a:p>
            <a:pPr algn="ctr"/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сумме  4 190 338,2 тыс. рублей, из них:</a:t>
            </a:r>
            <a:endParaRPr lang="ru-RU" sz="28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95806041"/>
              </p:ext>
            </p:extLst>
          </p:nvPr>
        </p:nvGraphicFramePr>
        <p:xfrm>
          <a:off x="179512" y="1556792"/>
          <a:ext cx="8784976" cy="530120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9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467545" y="404664"/>
            <a:ext cx="8280920" cy="1800225"/>
          </a:xfrm>
        </p:spPr>
        <p:txBody>
          <a:bodyPr>
            <a:normAutofit/>
          </a:bodyPr>
          <a:lstStyle/>
          <a:p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b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 </a:t>
            </a:r>
            <a:b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2025 год осуществлялось на основе:</a:t>
            </a:r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323528" y="2276872"/>
          <a:ext cx="8568952" cy="4059832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10" name="Заголовок 1"/>
          <p:cNvSpPr txBox="1"/>
          <p:nvPr/>
        </p:nvSpPr>
        <p:spPr>
          <a:xfrm>
            <a:off x="3923928" y="116632"/>
            <a:ext cx="4328616" cy="404664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985" name="Picture 1" descr="C:\Users\Bud5\Desktop\istockphoto-499095371-612x61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5576" y="4653137"/>
            <a:ext cx="2312727" cy="1872208"/>
          </a:xfrm>
          <a:prstGeom prst="rect">
            <a:avLst/>
          </a:prstGeom>
          <a:noFill/>
        </p:spPr>
      </p:pic>
      <p:pic>
        <p:nvPicPr>
          <p:cNvPr id="41986" name="Picture 2" descr="C:\Users\Bud5\Desktop\i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35896" y="2996952"/>
            <a:ext cx="4680520" cy="1512168"/>
          </a:xfrm>
          <a:prstGeom prst="rect">
            <a:avLst/>
          </a:prstGeom>
          <a:noFill/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188640"/>
            <a:ext cx="516650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548680"/>
            <a:ext cx="8424936" cy="1129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Российской Федерации </a:t>
            </a:r>
          </a:p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 года в части повышения оплаты труда в 2025 году</a:t>
            </a:r>
          </a:p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(все источники)</a:t>
            </a:r>
            <a:endParaRPr lang="ru-RU" sz="24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5536" y="1412776"/>
            <a:ext cx="2808312" cy="244827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46 979,00 рублей Среднемесячная начисленная зарплата наемных работников по Ростовской области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933056"/>
            <a:ext cx="2952328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работники </a:t>
            </a:r>
          </a:p>
          <a:p>
            <a:pPr algn="ctr"/>
            <a:r>
              <a:rPr lang="ru-RU" sz="2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48 417,38 рублей</a:t>
            </a:r>
            <a:endParaRPr lang="ru-RU" sz="20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509120"/>
            <a:ext cx="5400600" cy="64807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Педработники  учреждений </a:t>
            </a:r>
          </a:p>
          <a:p>
            <a:pPr algn="ctr"/>
            <a:r>
              <a:rPr lang="ru-RU" sz="2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образования   48 201,44 рублей</a:t>
            </a:r>
            <a:endParaRPr lang="ru-RU" sz="20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1700808"/>
            <a:ext cx="5544616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Педработники  учреждений</a:t>
            </a:r>
          </a:p>
          <a:p>
            <a:pPr algn="ctr"/>
            <a:r>
              <a:rPr lang="ru-RU" sz="2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допобразования детей, в т.ч.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2348880"/>
            <a:ext cx="288032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 образования </a:t>
            </a:r>
          </a:p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50 370,33 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348880"/>
            <a:ext cx="25922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 культуры </a:t>
            </a:r>
          </a:p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50 780,90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5229200"/>
            <a:ext cx="5400600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Работникам учреждений культуры </a:t>
            </a:r>
          </a:p>
          <a:p>
            <a:pPr algn="ctr"/>
            <a:r>
              <a:rPr lang="ru-RU" sz="2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47 279,50 рублей</a:t>
            </a:r>
            <a:endParaRPr lang="ru-RU" sz="20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5877272"/>
            <a:ext cx="5400600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Педработники  дошкольных учреждений  </a:t>
            </a:r>
          </a:p>
          <a:p>
            <a:pPr algn="ctr"/>
            <a:r>
              <a:rPr lang="ru-RU" sz="2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46 356,80 рублей</a:t>
            </a:r>
            <a:endParaRPr lang="ru-RU" sz="20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/>
          <p:nvPr/>
        </p:nvSpPr>
        <p:spPr>
          <a:xfrm>
            <a:off x="3779912" y="0"/>
            <a:ext cx="4328616" cy="62068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62" name="Picture 2" descr="C:\Users\Bud5\Desktop\мАЛЫЙ БИЗНЕС\i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528" y="1124744"/>
            <a:ext cx="8496944" cy="2304256"/>
          </a:xfrm>
          <a:prstGeom prst="rect">
            <a:avLst/>
          </a:prstGeom>
          <a:noFill/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188640"/>
            <a:ext cx="516650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8496944" cy="1129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Российской Федерации </a:t>
            </a:r>
          </a:p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 года в части повышения оплаты труда в 2025 году</a:t>
            </a:r>
          </a:p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(все источники)</a:t>
            </a:r>
            <a:endParaRPr lang="ru-RU" sz="24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7544" y="2708920"/>
            <a:ext cx="2736304" cy="259228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46 979,00 рублей Среднемесячная начисленная зарплата наемных работников по Ростовской области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2636912"/>
            <a:ext cx="5256584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Врачи и работники медицинских организаций, имеющие медицинское (фармацевтическое) образование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3573016"/>
            <a:ext cx="2088232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ГБУ РО «ЦРБ»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73 702,15 рублей</a:t>
            </a:r>
            <a:endParaRPr lang="ru-RU" sz="2000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4869160"/>
            <a:ext cx="5256584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 медицинский (фармацевтический) персонал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5517232"/>
            <a:ext cx="3096344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Младший 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медицинский 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персонал 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38 660,72 рублей</a:t>
            </a:r>
            <a:endParaRPr lang="ru-RU" sz="2000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3573016"/>
            <a:ext cx="3096344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ГБУ РО «Стоматологическая поликлиника»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94 807,14 рублей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88224" y="5517232"/>
            <a:ext cx="2232248" cy="11521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ГБУ РО «ЦРБ»</a:t>
            </a:r>
          </a:p>
          <a:p>
            <a:pPr algn="ctr"/>
            <a:r>
              <a:rPr lang="ru-RU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37 583,20 рублей</a:t>
            </a:r>
            <a:endParaRPr lang="ru-RU" sz="2000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5517232"/>
            <a:ext cx="2880320" cy="11521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ГБУ  РО «Стоматологическая поликлиника»</a:t>
            </a:r>
          </a:p>
          <a:p>
            <a:pPr algn="ctr"/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63 940,97 рублей</a:t>
            </a:r>
          </a:p>
        </p:txBody>
      </p:sp>
      <p:sp>
        <p:nvSpPr>
          <p:cNvPr id="16" name="Заголовок 1"/>
          <p:cNvSpPr txBox="1"/>
          <p:nvPr/>
        </p:nvSpPr>
        <p:spPr>
          <a:xfrm>
            <a:off x="3635896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42852"/>
            <a:ext cx="51665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929188"/>
            <a:ext cx="8183563" cy="676275"/>
          </a:xfrm>
        </p:spPr>
        <p:txBody>
          <a:bodyPr>
            <a:normAutofit fontScale="90000"/>
          </a:bodyPr>
          <a:lstStyle/>
          <a:p>
            <a:br>
              <a:rPr lang="ru-RU" smtClean="0"/>
            </a:b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08720"/>
            <a:ext cx="77420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</a:t>
            </a:r>
          </a:p>
          <a:p>
            <a:pPr algn="ctr"/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повышение оплаты труда в 2025 году </a:t>
            </a:r>
          </a:p>
          <a:p>
            <a:pPr algn="ctr"/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счет средств местного бюджета)</a:t>
            </a:r>
            <a:endParaRPr lang="ru-RU" sz="28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23528" y="2276872"/>
          <a:ext cx="8640960" cy="4104456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11" name="Заголовок 1"/>
          <p:cNvSpPr txBox="1"/>
          <p:nvPr/>
        </p:nvSpPr>
        <p:spPr>
          <a:xfrm>
            <a:off x="3923928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Picture 2" descr="C:\Users\Bud5\Desktop\картинки 2025\e63f02936da5b8b757c88a116f6f1a9b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23728" y="2564904"/>
            <a:ext cx="4508655" cy="3506732"/>
          </a:xfrm>
          <a:prstGeom prst="rect">
            <a:avLst/>
          </a:prstGeom>
          <a:noFill/>
        </p:spPr>
      </p:pic>
      <p:pic>
        <p:nvPicPr>
          <p:cNvPr id="15" name="Рисунок 14" descr="33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11560" y="692696"/>
            <a:ext cx="778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муниципальных услуг</a:t>
            </a:r>
          </a:p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сфере образования в 20</a:t>
            </a:r>
            <a:r>
              <a:rPr lang="en-US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году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84482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дошкольного образования предоставлены                                        </a:t>
            </a:r>
            <a:r>
              <a:rPr lang="ru-RU" b="1" u="sng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2 484 </a:t>
            </a: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воспитанникам в </a:t>
            </a:r>
          </a:p>
          <a:p>
            <a:pPr algn="ctr"/>
            <a:r>
              <a:rPr lang="ru-RU" b="1" u="sng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детских садах</a:t>
            </a:r>
            <a:endParaRPr lang="ru-RU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229200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общего образования предоставлены </a:t>
            </a:r>
            <a:r>
              <a:rPr lang="ru-RU" b="1" u="sng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8 334 </a:t>
            </a: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учащимся в </a:t>
            </a:r>
            <a:r>
              <a:rPr lang="ru-RU" b="1" u="sng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школах</a:t>
            </a:r>
            <a:endParaRPr lang="ru-RU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1844824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дополнительного </a:t>
            </a:r>
          </a:p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предоставлены</a:t>
            </a:r>
          </a:p>
          <a:p>
            <a:pPr algn="ctr"/>
            <a:r>
              <a:rPr lang="ru-RU" b="1" u="sng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7 861  </a:t>
            </a: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учащимся в </a:t>
            </a:r>
            <a:endParaRPr lang="en-US" b="1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учреждениях</a:t>
            </a:r>
            <a:endParaRPr lang="ru-RU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5229200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по организации </a:t>
            </a:r>
          </a:p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отдыха и оздоровления </a:t>
            </a:r>
          </a:p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предоставлены </a:t>
            </a:r>
          </a:p>
          <a:p>
            <a:pPr algn="ctr"/>
            <a:r>
              <a:rPr lang="ru-RU" b="1" u="sng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3 363 </a:t>
            </a: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endParaRPr lang="ru-RU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Содержимое 5"/>
          <p:cNvSpPr txBox="1"/>
          <p:nvPr/>
        </p:nvSpPr>
        <p:spPr>
          <a:xfrm>
            <a:off x="431032" y="692696"/>
            <a:ext cx="8712968" cy="100811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448056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Белокалитвинского района</a:t>
            </a:r>
          </a:p>
          <a:p>
            <a:pPr marL="448056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</a:t>
            </a:r>
            <a:r>
              <a:rPr kumimoji="0" lang="ru-RU" sz="2800" b="1" i="0" u="none" strike="noStrike" kern="1200" cap="none" spc="0" normalizeH="0" noProof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sng" strike="noStrike" kern="1200" cap="none" spc="0" normalizeH="0" baseline="0" noProof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kumimoji="0" lang="en-US" sz="2800" b="1" i="0" u="sng" strike="noStrike" kern="1200" cap="none" spc="0" normalizeH="0" baseline="0" noProof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800" b="1" i="0" u="sng" strike="noStrike" kern="1200" cap="none" spc="0" normalizeH="0" baseline="0" noProof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kumimoji="0" lang="ru-RU" sz="2800" b="1" i="0" u="none" strike="noStrike" kern="1200" cap="none" spc="0" normalizeH="0" baseline="0" noProof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году на образование </a:t>
            </a:r>
            <a:r>
              <a:rPr kumimoji="0" lang="ru-RU" sz="2800" b="1" i="0" u="sng" strike="noStrike" kern="1200" cap="none" spc="0" normalizeH="0" baseline="0" noProof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2 138 706,6 </a:t>
            </a:r>
            <a:r>
              <a:rPr kumimoji="0" lang="ru-RU" sz="2800" b="1" i="0" u="none" strike="noStrike" kern="1200" cap="none" spc="0" normalizeH="0" baseline="0" noProof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  <a:endParaRPr kumimoji="0" lang="ru-RU" sz="2800" b="1" i="0" u="none" strike="noStrike" kern="1200" cap="none" spc="0" normalizeH="0" baseline="0" noProof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3" name="Заголовок 1"/>
          <p:cNvSpPr txBox="1"/>
          <p:nvPr/>
        </p:nvSpPr>
        <p:spPr>
          <a:xfrm>
            <a:off x="3707904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132856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 </a:t>
            </a:r>
          </a:p>
          <a:p>
            <a:pPr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610 927,2 тыс. рублей</a:t>
            </a:r>
          </a:p>
          <a:p>
            <a:pPr>
              <a:buNone/>
            </a:pPr>
            <a:endParaRPr lang="ru-RU" sz="1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образование </a:t>
            </a:r>
          </a:p>
          <a:p>
            <a:pPr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1 551 623,1 тыс. рублей</a:t>
            </a:r>
          </a:p>
        </p:txBody>
      </p:sp>
      <p:pic>
        <p:nvPicPr>
          <p:cNvPr id="24579" name="Picture 3" descr="C:\Users\Bud5\Desktop\картинки 2025\ac6btutam9io4ak34glcxwlkvkhfnbci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5536" y="4077072"/>
            <a:ext cx="2664296" cy="2328258"/>
          </a:xfrm>
          <a:prstGeom prst="rect">
            <a:avLst/>
          </a:prstGeom>
          <a:noFill/>
        </p:spPr>
      </p:pic>
      <p:pic>
        <p:nvPicPr>
          <p:cNvPr id="24580" name="Picture 4" descr="C:\Users\Bud5\Desktop\картинки 2025\ocsn2msli7bk66rvqg5gqgfs8vebdz2p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96136" y="4077072"/>
            <a:ext cx="2924901" cy="2304256"/>
          </a:xfrm>
          <a:prstGeom prst="rect">
            <a:avLst/>
          </a:prstGeom>
          <a:noFill/>
        </p:spPr>
      </p:pic>
      <p:pic>
        <p:nvPicPr>
          <p:cNvPr id="24581" name="Picture 5" descr="C:\Users\Bud5\Desktop\картинки 2025\gbteno7cxz2rfi9msc2puuo4o3ee0vkh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987824" y="1772816"/>
            <a:ext cx="3240360" cy="223224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300192" y="1700808"/>
            <a:ext cx="24482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Молодежная политика </a:t>
            </a:r>
          </a:p>
          <a:p>
            <a:pPr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116 728,1 тыс. рублей</a:t>
            </a:r>
          </a:p>
          <a:p>
            <a:pPr>
              <a:buNone/>
            </a:pPr>
            <a:endParaRPr lang="ru-RU" sz="1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образования </a:t>
            </a:r>
          </a:p>
          <a:p>
            <a:pPr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53 009,5 тыс. рублей</a:t>
            </a:r>
            <a:endParaRPr 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4077072"/>
            <a:ext cx="2843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</a:p>
          <a:p>
            <a:pPr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212 301,1 тыс. рублей</a:t>
            </a:r>
          </a:p>
          <a:p>
            <a:pPr>
              <a:buNone/>
            </a:pPr>
            <a:endParaRPr lang="ru-RU" sz="1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Профессиональная подготовка, </a:t>
            </a:r>
          </a:p>
          <a:p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переподготовка и повышение квалификации 77,3 тыс. рублей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Содержимое 5"/>
          <p:cNvSpPr txBox="1"/>
          <p:nvPr/>
        </p:nvSpPr>
        <p:spPr>
          <a:xfrm>
            <a:off x="431032" y="692696"/>
            <a:ext cx="8712968" cy="100811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algn="ctr" defTabSz="457189">
              <a:defRPr/>
            </a:pP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В СФЕРЕ ОБРАЗОВАНИЯ </a:t>
            </a:r>
          </a:p>
          <a:p>
            <a:pPr algn="ctr" defTabSz="457189">
              <a:defRPr/>
            </a:pP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счет средств федерального и областного бюджетов) </a:t>
            </a:r>
          </a:p>
          <a:p>
            <a:pPr algn="ctr" defTabSz="457189">
              <a:defRPr/>
            </a:pP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году</a:t>
            </a:r>
            <a:endParaRPr lang="ru-RU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3" name="Заголовок 1"/>
          <p:cNvSpPr txBox="1"/>
          <p:nvPr/>
        </p:nvSpPr>
        <p:spPr>
          <a:xfrm>
            <a:off x="3707904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428596" y="1785926"/>
            <a:ext cx="4359427" cy="2000264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63500" dist="25400" dir="5400000" rotWithShape="0">
              <a:srgbClr val="000000">
                <a:alpha val="43137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smtClean="0">
              <a:ln w="18415" cmpd="sng">
                <a:solidFill>
                  <a:srgbClr val="6699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smtClean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b="1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ВЫПЛАТЫ  ПЕДАГОГИЧЕСКИМ</a:t>
            </a:r>
          </a:p>
          <a:p>
            <a:pPr algn="ctr"/>
            <a:r>
              <a:rPr lang="ru-RU" b="1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РАБОТНИКАМ  ЗА  КЛАССНОЕ РУКОВОДСТВО</a:t>
            </a:r>
          </a:p>
          <a:p>
            <a:pPr algn="ctr"/>
            <a:r>
              <a:rPr lang="ru-RU" b="1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 2025 году направлено – </a:t>
            </a:r>
          </a:p>
          <a:p>
            <a:pPr algn="ctr"/>
            <a:r>
              <a:rPr lang="ru-RU" b="1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78 234,6 тыс. рублей</a:t>
            </a:r>
          </a:p>
          <a:p>
            <a:pPr algn="ctr"/>
            <a:endParaRPr lang="ru-RU" b="1" smtClean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smtClean="0">
              <a:ln w="18415" cmpd="sng">
                <a:solidFill>
                  <a:srgbClr val="6699FF"/>
                </a:solidFill>
                <a:prstDash val="solid"/>
              </a:ln>
              <a:solidFill>
                <a:srgbClr val="0000F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smtClean="0">
              <a:ln>
                <a:solidFill>
                  <a:srgbClr val="00CC99"/>
                </a:solidFill>
              </a:ln>
              <a:solidFill>
                <a:srgbClr val="0000F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ct val="0"/>
              </a:spcAft>
            </a:pPr>
            <a:endParaRPr lang="ru-RU" sz="1600" smtClean="0">
              <a:ln>
                <a:solidFill>
                  <a:srgbClr val="00CC99"/>
                </a:solidFill>
              </a:ln>
              <a:solidFill>
                <a:srgbClr val="0000F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 descr="otziv_1512136548_obed_sreda_3_nedel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000504"/>
            <a:ext cx="3857652" cy="2311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scale_1200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857364"/>
            <a:ext cx="364333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Блок-схема: знак завершения 17"/>
          <p:cNvSpPr/>
          <p:nvPr/>
        </p:nvSpPr>
        <p:spPr>
          <a:xfrm>
            <a:off x="4607496" y="4071942"/>
            <a:ext cx="4107908" cy="220602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dist="25400" dir="5400000" rotWithShape="0">
              <a:srgbClr val="000000">
                <a:alpha val="43137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ПИТАНИЕ ОБУЧАЮЩИХСЯ </a:t>
            </a:r>
          </a:p>
          <a:p>
            <a:pPr algn="ctr"/>
            <a:r>
              <a:rPr lang="ru-RU" sz="2000" b="1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1-4 КЛАССОВ В ШКОЛАХ</a:t>
            </a:r>
          </a:p>
          <a:p>
            <a:pPr algn="ctr"/>
            <a:r>
              <a:rPr lang="ru-RU" sz="2000" b="1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2025 году направлено – </a:t>
            </a:r>
          </a:p>
          <a:p>
            <a:pPr algn="ctr"/>
            <a:r>
              <a:rPr lang="ru-RU" sz="2000" b="1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45 281,6 тыс. рублей</a:t>
            </a:r>
          </a:p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Содержимое 5"/>
          <p:cNvSpPr txBox="1"/>
          <p:nvPr/>
        </p:nvSpPr>
        <p:spPr>
          <a:xfrm>
            <a:off x="323528" y="692696"/>
            <a:ext cx="8496944" cy="100811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algn="ctr" defTabSz="457189">
              <a:defRPr/>
            </a:pP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В2025 году  завершился капитальный ремонт МБОУ  СОШ №3 и </a:t>
            </a:r>
          </a:p>
          <a:p>
            <a:pPr algn="ctr" defTabSz="457189">
              <a:defRPr/>
            </a:pP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продолжился капитальный ремонт МБОУ Богураевская СОШ. </a:t>
            </a:r>
          </a:p>
          <a:p>
            <a:pPr algn="ctr" defTabSz="457189">
              <a:defRPr/>
            </a:pPr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эти цели в отчетном году было направлено 336 144,6 тыс. рублей</a:t>
            </a: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3" name="Заголовок 1"/>
          <p:cNvSpPr txBox="1"/>
          <p:nvPr/>
        </p:nvSpPr>
        <p:spPr>
          <a:xfrm>
            <a:off x="3707904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Рисунок 13" descr="scale_120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00808"/>
            <a:ext cx="4248472" cy="4729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Bud5\Desktop\we0uauibtch0nymvsioqbo93qle8vpyk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8024" y="1700808"/>
            <a:ext cx="3960440" cy="2209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Bud5\Desktop\z2c4i54f00wb1609duyptabgyojnqbei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88024" y="4077072"/>
            <a:ext cx="396044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1025" y="5157192"/>
            <a:ext cx="2256759" cy="13511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6" name="Picture 2" descr="C:\Users\Bud5\Desktop\картинки 2025\3pcymihue223gmgydobh6easdb0zzi6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59832" y="3645024"/>
            <a:ext cx="2880321" cy="17281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04664"/>
            <a:ext cx="8389440" cy="206210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</a:p>
          <a:p>
            <a:r>
              <a:rPr lang="ru-RU" sz="32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 в 20</a:t>
            </a:r>
            <a:r>
              <a:rPr lang="en-US" sz="32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году</a:t>
            </a:r>
          </a:p>
          <a:p>
            <a:r>
              <a:rPr lang="ru-RU" sz="32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отрасли «Культура»,</a:t>
            </a:r>
          </a:p>
          <a:p>
            <a:r>
              <a:rPr lang="ru-RU" sz="32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всего – 138 247,0 тыс. рублей, из них:</a:t>
            </a:r>
            <a:endParaRPr lang="ru-RU" sz="3200" b="1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>
          <a:xfrm>
            <a:off x="3923928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293096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обеспечение </a:t>
            </a:r>
          </a:p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библиотек –   77 662,4 тыс.рублей</a:t>
            </a:r>
            <a:endParaRPr lang="ru-RU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2348880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учреждений культурно-досугового типа  –</a:t>
            </a:r>
          </a:p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45 842,0 тыс.рублей</a:t>
            </a:r>
            <a:endParaRPr lang="ru-RU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3933056"/>
            <a:ext cx="27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музея – </a:t>
            </a:r>
          </a:p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6 789,8 тыс.рублей</a:t>
            </a:r>
            <a:endParaRPr lang="ru-RU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87824" y="5373216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проведение </a:t>
            </a:r>
          </a:p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в области культуры –  </a:t>
            </a:r>
          </a:p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545,6 тыс.рублей</a:t>
            </a:r>
            <a:endParaRPr lang="ru-RU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ud5\Desktop\картинки 2025\7x6cwn5rysrdbmhr1g86at4nqza237d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3698" y="2564905"/>
            <a:ext cx="2440109" cy="1656183"/>
          </a:xfrm>
          <a:prstGeom prst="rect">
            <a:avLst/>
          </a:prstGeom>
          <a:noFill/>
        </p:spPr>
      </p:pic>
      <p:pic>
        <p:nvPicPr>
          <p:cNvPr id="1028" name="Picture 4" descr="C:\Users\Bud5\Desktop\картинки 2025\mclfnc8gdlr4utvy6rgh0d3ndk1f8fb9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56176" y="4869160"/>
            <a:ext cx="2553454" cy="162326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372200" y="2420888"/>
            <a:ext cx="2190097" cy="15571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Содержимое 5"/>
          <p:cNvSpPr txBox="1"/>
          <p:nvPr/>
        </p:nvSpPr>
        <p:spPr>
          <a:xfrm>
            <a:off x="431032" y="692696"/>
            <a:ext cx="8245424" cy="13075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algn="ctr" defTabSz="457189">
              <a:defRPr/>
            </a:pPr>
            <a:r>
              <a:rPr lang="ru-RU" sz="21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 на открытие первой </a:t>
            </a:r>
          </a:p>
          <a:p>
            <a:pPr algn="ctr" defTabSz="457189">
              <a:defRPr/>
            </a:pPr>
            <a:r>
              <a:rPr lang="ru-RU" sz="21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Модельной библиотеки нового поколения под названием</a:t>
            </a:r>
          </a:p>
          <a:p>
            <a:pPr algn="ctr" defTabSz="457189">
              <a:defRPr/>
            </a:pPr>
            <a:r>
              <a:rPr lang="ru-RU" sz="21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«Книжная усадьба»  было направлено 15 016,5тыс. рублей</a:t>
            </a: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3" name="Заголовок 1"/>
          <p:cNvSpPr txBox="1"/>
          <p:nvPr/>
        </p:nvSpPr>
        <p:spPr>
          <a:xfrm>
            <a:off x="3707904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cbcavfrspnfuh06nj70fyb9mn7w0wye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204864"/>
            <a:ext cx="4248472" cy="4214822"/>
          </a:xfrm>
          <a:prstGeom prst="rect">
            <a:avLst/>
          </a:prstGeom>
        </p:spPr>
      </p:pic>
      <p:pic>
        <p:nvPicPr>
          <p:cNvPr id="10" name="Рисунок 9" descr="52b3il4oc33jnuuuok4bxkx298j5zt7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204864"/>
            <a:ext cx="4033589" cy="421482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Picture 2" descr="\\komp3\отправка почты\260325\Новая папка\sajt-dlya-zarabotka-medicin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5" y="2204864"/>
            <a:ext cx="8352929" cy="4248472"/>
          </a:xfrm>
          <a:prstGeom prst="rect">
            <a:avLst/>
          </a:prstGeom>
          <a:noFill/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188640"/>
            <a:ext cx="604817" cy="648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929188"/>
            <a:ext cx="8183563" cy="676275"/>
          </a:xfrm>
        </p:spPr>
        <p:txBody>
          <a:bodyPr>
            <a:normAutofit fontScale="90000"/>
          </a:bodyPr>
          <a:lstStyle/>
          <a:p>
            <a:br>
              <a:rPr lang="ru-RU" smtClean="0"/>
            </a:br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0" y="71435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smtClean="0"/>
              <a:t> </a:t>
            </a:r>
            <a:endParaRPr lang="ru-RU" b="1" u="sng"/>
          </a:p>
        </p:txBody>
      </p:sp>
      <p:sp>
        <p:nvSpPr>
          <p:cNvPr id="12" name="TextBox 11"/>
          <p:cNvSpPr txBox="1"/>
          <p:nvPr/>
        </p:nvSpPr>
        <p:spPr>
          <a:xfrm>
            <a:off x="323528" y="620688"/>
            <a:ext cx="856895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Белокалитвинского района </a:t>
            </a:r>
          </a:p>
          <a:p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в сфере здравоохранения исполнен в сумме 4 5</a:t>
            </a:r>
            <a:r>
              <a:rPr lang="en-US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рублей, из них: 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2627784" y="1916832"/>
          <a:ext cx="6516216" cy="4752528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sp>
        <p:nvSpPr>
          <p:cNvPr id="21" name="Заголовок 1"/>
          <p:cNvSpPr txBox="1"/>
          <p:nvPr/>
        </p:nvSpPr>
        <p:spPr>
          <a:xfrm>
            <a:off x="3779912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323528" y="476250"/>
            <a:ext cx="7448872" cy="1728788"/>
          </a:xfrm>
        </p:spPr>
        <p:txBody>
          <a:bodyPr>
            <a:normAutofit fontScale="92500"/>
          </a:bodyPr>
          <a:lstStyle/>
          <a:p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b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 за 2025 год</a:t>
            </a:r>
            <a:b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 в соответствии с:</a:t>
            </a:r>
            <a:endParaRPr lang="ru-RU" sz="320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00" y="188640"/>
            <a:ext cx="549506" cy="714357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95536" y="2348880"/>
            <a:ext cx="8352928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Бюджетным Кодексом РФ</a:t>
            </a:r>
            <a:endParaRPr lang="ru-RU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5517232"/>
            <a:ext cx="8352928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Решением Собрания депутатов Белокалитвинского района от 30 августа 2007 года  № 247 «Об утверждении Положения о бюджетном процессе в Белокалитвинском районе»</a:t>
            </a:r>
            <a:endParaRPr lang="ru-RU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6" y="3068960"/>
            <a:ext cx="8352928" cy="1008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Инструкцией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учреждений, утвержденной приказом Министра финансов РФ от 25.03.2011 №33н</a:t>
            </a:r>
            <a:endParaRPr lang="ru-RU" sz="1600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4293096"/>
            <a:ext cx="8352928" cy="100811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Инструкцией о порядке составления и предоставления годовой, квартальной и месячной отчетности об исполнении бюджетов бюджетной системы РФ, утвержденной приказом Министерства финансов РФ от 28.12.2010 №191н</a:t>
            </a:r>
            <a:endParaRPr lang="ru-RU" sz="1600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3779912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5" y="620688"/>
            <a:ext cx="8461697" cy="162242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 на физическую культуру и спорт</a:t>
            </a:r>
            <a:b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</a:t>
            </a:r>
            <a:r>
              <a:rPr lang="en-US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году исполнены в сумме</a:t>
            </a:r>
            <a:b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23 564,1 тыс. рублей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5085184"/>
            <a:ext cx="8424936" cy="133826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4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средства были направлены на спортивно-массовые мероприятия в рамках реализации подпрограммы  «Развитие физической культуры и спорта» муниципальной программы «Молодежь Дона»</a:t>
            </a:r>
            <a:endParaRPr lang="ru-RU" sz="440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Рисунок 14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>
          <a:xfrm>
            <a:off x="3779912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Bud5\Desktop\картинки 2025\scale_12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2204864"/>
            <a:ext cx="4176464" cy="3013258"/>
          </a:xfrm>
          <a:prstGeom prst="rect">
            <a:avLst/>
          </a:prstGeom>
          <a:noFill/>
        </p:spPr>
      </p:pic>
      <p:pic>
        <p:nvPicPr>
          <p:cNvPr id="1028" name="Picture 4" descr="C:\Users\Bud5\Desktop\картинки 2025\25716c6c1220c27f16d8dae14602e73f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2204864"/>
            <a:ext cx="4104456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7"/>
          <p:cNvSpPr txBox="1"/>
          <p:nvPr/>
        </p:nvSpPr>
        <p:spPr>
          <a:xfrm>
            <a:off x="395536" y="764704"/>
            <a:ext cx="8352928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поддержку экономики  </a:t>
            </a:r>
          </a:p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году составили 338 971,6 тыс. рублей, направлены на: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188640"/>
            <a:ext cx="571504" cy="6604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9552" y="4581128"/>
            <a:ext cx="2088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</a:t>
            </a:r>
          </a:p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хозяйство</a:t>
            </a:r>
          </a:p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227 119,7 тыс.рублей</a:t>
            </a:r>
            <a:endParaRPr lang="ru-RU" sz="24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4149080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национальной экономики</a:t>
            </a:r>
          </a:p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1 629,0 тыс.рублей</a:t>
            </a:r>
            <a:endParaRPr lang="ru-RU" sz="24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2132856"/>
            <a:ext cx="2232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Сельское хозяйство </a:t>
            </a:r>
          </a:p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рыболовство                       – 5 681,5 тыс.рублей</a:t>
            </a:r>
            <a:endParaRPr lang="ru-RU" sz="24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2132856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Топливно-энергетический комплекс</a:t>
            </a:r>
          </a:p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104 541,4 тыс.рублей</a:t>
            </a:r>
            <a:endParaRPr lang="ru-RU" sz="24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C:\Users\Bud5\Desktop\картинки 2025\8952bf7f1640123147172b0ef90f73f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99792" y="4437112"/>
            <a:ext cx="3744416" cy="1981349"/>
          </a:xfrm>
          <a:prstGeom prst="rect">
            <a:avLst/>
          </a:prstGeom>
          <a:noFill/>
        </p:spPr>
      </p:pic>
      <p:pic>
        <p:nvPicPr>
          <p:cNvPr id="21510" name="Picture 6" descr="C:\Users\Bud5\Desktop\картинки 2025\ab0557b7-57b6-59c3-bfbd-0ef31ee673ea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699792" y="2276872"/>
            <a:ext cx="3744416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Рисунок 15" descr="gas-blue-tone-illustration_120816-17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356992"/>
            <a:ext cx="3485380" cy="326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l="10532" r="9891"/>
          <a:stretch>
            <a:fillRect/>
          </a:stretch>
        </p:blipFill>
        <p:spPr bwMode="auto">
          <a:xfrm>
            <a:off x="4932040" y="1556792"/>
            <a:ext cx="3876431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692696"/>
            <a:ext cx="8424936" cy="13849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поддержку топливно-энергетического комплекса в 20</a:t>
            </a:r>
            <a:r>
              <a:rPr lang="en-US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году составили </a:t>
            </a:r>
          </a:p>
          <a:p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104 541,4</a:t>
            </a:r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и  направлены на:</a:t>
            </a:r>
            <a:endParaRPr lang="ru-RU" sz="28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188640"/>
            <a:ext cx="571504" cy="660403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>
          <a:xfrm>
            <a:off x="3923928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67544" y="2060848"/>
          <a:ext cx="5040560" cy="4064000"/>
        </p:xfrm>
        <a:graphic>
          <a:graphicData uri="http://schemas.openxmlformats.org/drawingml/2006/diagram">
            <dgm:relIds xmlns:dgm="http://schemas.openxmlformats.org/drawingml/2006/diagram" r:dm="rId7" r:lo="rId8" r:qs="rId9" r:cs="rId10"/>
          </a:graphicData>
        </a:graphic>
      </p:graphicFrame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2707" name="Picture 3" descr="C:\Users\Bud5\Desktop\24a4e49s-96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96136" y="4005064"/>
            <a:ext cx="2981265" cy="2448272"/>
          </a:xfrm>
          <a:prstGeom prst="rect">
            <a:avLst/>
          </a:prstGeom>
          <a:noFill/>
        </p:spPr>
      </p:pic>
      <p:pic>
        <p:nvPicPr>
          <p:cNvPr id="72706" name="Picture 2" descr="C:\Users\Bud5\Desktop\41972b34-1904-4744-849a-80c776dd224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0469924">
            <a:off x="553889" y="1326165"/>
            <a:ext cx="2443941" cy="18324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620688"/>
            <a:ext cx="8496944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 Белокалитвинского района</a:t>
            </a:r>
          </a:p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2025 году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188640"/>
            <a:ext cx="571504" cy="660403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>
          <a:xfrm>
            <a:off x="3707904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11560" y="1340768"/>
          <a:ext cx="7776864" cy="4984328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516216" y="1268760"/>
            <a:ext cx="2218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0658" name="Picture 2" descr="C:\Users\Bud5\Desktop\road-repair-round-compositions-vector.jpg"/>
          <p:cNvPicPr>
            <a:picLocks noChangeAspect="1" noChangeArrowheads="1"/>
          </p:cNvPicPr>
          <p:nvPr/>
        </p:nvPicPr>
        <p:blipFill>
          <a:blip r:embed="rId2"/>
          <a:srcRect l="4068" t="2912" r="3715" b="50488"/>
          <a:stretch>
            <a:fillRect/>
          </a:stretch>
        </p:blipFill>
        <p:spPr bwMode="auto">
          <a:xfrm>
            <a:off x="323528" y="5301208"/>
            <a:ext cx="8496944" cy="12283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548680"/>
            <a:ext cx="7572428" cy="135421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дорожного фонда в 2025 году:   </a:t>
            </a:r>
          </a:p>
          <a:p>
            <a:endParaRPr lang="ru-RU">
              <a:solidFill>
                <a:srgbClr val="0000FF"/>
              </a:solidFill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188640"/>
            <a:ext cx="561886" cy="649289"/>
          </a:xfrm>
          <a:prstGeom prst="rect">
            <a:avLst/>
          </a:prstGeom>
        </p:spPr>
      </p:pic>
      <p:sp>
        <p:nvSpPr>
          <p:cNvPr id="12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484784"/>
          <a:ext cx="8640960" cy="4824536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30173" r="17026" b="3301"/>
          <a:stretch>
            <a:fillRect/>
          </a:stretch>
        </p:blipFill>
        <p:spPr bwMode="auto">
          <a:xfrm>
            <a:off x="4860032" y="1772816"/>
            <a:ext cx="3888432" cy="45365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3528" y="620688"/>
            <a:ext cx="8424936" cy="147732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 с участием областного софинансирования на территории Белокалитвинского района были произведены расходы дорожного фонда по следующим направлениям:   </a:t>
            </a:r>
          </a:p>
          <a:p>
            <a:endParaRPr lang="ru-RU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776" y="188641"/>
            <a:ext cx="498518" cy="576064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/>
        </p:nvGraphicFramePr>
        <p:xfrm>
          <a:off x="467544" y="1628800"/>
          <a:ext cx="4320480" cy="4824536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sp>
        <p:nvSpPr>
          <p:cNvPr id="13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Заголовок 1"/>
          <p:cNvSpPr txBox="1"/>
          <p:nvPr/>
        </p:nvSpPr>
        <p:spPr>
          <a:xfrm>
            <a:off x="2267744" y="116632"/>
            <a:ext cx="5929354" cy="476672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6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6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lang="ru-RU" sz="160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571504" cy="6604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5008" y="476673"/>
            <a:ext cx="89289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</a:t>
            </a:r>
            <a:r>
              <a:rPr lang="en-US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бюджете Белокалитвинского района в 2025 году </a:t>
            </a:r>
          </a:p>
          <a:p>
            <a:pPr algn="ctr"/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исполнены в сумме 31 034,0 тыс. рублей, в том числе на:</a:t>
            </a:r>
          </a:p>
          <a:p>
            <a:pPr algn="ctr"/>
            <a:endParaRPr lang="ru-RU" sz="2000" b="1">
              <a:ln>
                <a:solidFill>
                  <a:srgbClr val="FF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7410" name="AutoShape 2" descr="https://top-fon.com/uploads/posts/2023-01/1674906600_top-fon-com-p-fon-dlya-prezentatsii-sluzhba-spaseniya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quarter" idx="4294967295"/>
          </p:nvPr>
        </p:nvGraphicFramePr>
        <p:xfrm>
          <a:off x="395536" y="2132856"/>
          <a:ext cx="5401122" cy="4365625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pic>
        <p:nvPicPr>
          <p:cNvPr id="1027" name="Picture 3" descr="\\Prog3\документы_михеева\Бюджет для граждан\2024 1.-gochs-rasshifrovka-abbreviatury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796136" y="5157192"/>
            <a:ext cx="3024336" cy="119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C:\Users\Bud5\Desktop\clip_image00221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868144" y="2132856"/>
            <a:ext cx="2880320" cy="1152128"/>
          </a:xfrm>
          <a:prstGeom prst="rect">
            <a:avLst/>
          </a:prstGeom>
          <a:noFill/>
        </p:spPr>
      </p:pic>
      <p:pic>
        <p:nvPicPr>
          <p:cNvPr id="12" name="Рисунок 11" descr="Picture background"/>
          <p:cNvPicPr/>
          <p:nvPr/>
        </p:nvPicPr>
        <p:blipFill>
          <a:blip r:embed="rId10"/>
          <a:stretch>
            <a:fillRect/>
          </a:stretch>
        </p:blipFill>
        <p:spPr bwMode="auto">
          <a:xfrm>
            <a:off x="5868144" y="3356992"/>
            <a:ext cx="2880320" cy="1800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TextBox 36"/>
          <p:cNvSpPr txBox="1"/>
          <p:nvPr/>
        </p:nvSpPr>
        <p:spPr>
          <a:xfrm>
            <a:off x="0" y="642918"/>
            <a:ext cx="764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6710" y="542926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571504" cy="660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9024" y="548680"/>
            <a:ext cx="8461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  <a:p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2025 ГОДУ НАПРАВЛЕНА НА: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0232" y="11967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1, тыс. рублей</a:t>
            </a:r>
            <a:endParaRPr lang="ru-RU" b="1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1556792"/>
          <a:ext cx="8352928" cy="4713812"/>
        </p:xfrm>
        <a:graphic>
          <a:graphicData uri="http://schemas.openxmlformats.org/drawingml/2006/table">
            <a:tbl>
              <a:tblPr/>
              <a:tblGrid>
                <a:gridCol w="7344816"/>
                <a:gridCol w="1008112"/>
              </a:tblGrid>
              <a:tr h="358843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Исполнено, тыс. рублей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</a:tr>
              <a:tr h="53826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Региональные программы по повышению рождаемости в субъектах Российской Федерации, в которых суммарный коэффициент рождаемости ниже среднероссийского уровня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13 924,9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</a:tr>
              <a:tr h="358843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государственной социальной помощи на основании социального контракта отдельным категориям граждан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33 430,1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</a:tr>
              <a:tr h="897107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Дополнительные расходы областного бюджета на региональные программы по повышению рождаемости в субъектах Российской Федерации, в которых суммарный коэффициент рождаемости ниже среднероссийского уровня в целях достижения базового результата, установленного соглашением о предоставлении межбюджетных трансфертов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</a:tr>
              <a:tr h="717686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Дополнительные расходы областного бюджета на оказание государственной социальной помощи на основании социального контракта отдельным категориям граждан в целях достижения базового результата, установленного соглашением о предоставлении межбюджетных трансфертов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</a:tr>
              <a:tr h="53826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переданного полномочия Российской Федерации по осуществлению ежегодной денежной выплаты лицам, награжденным нагрудным знаком "Почетный донор России"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7 776,9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</a:tr>
              <a:tr h="253301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оплату жилищно-коммунальных услуг отдельным категориям граждан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80 367,0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</a:tr>
              <a:tr h="53826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мер социальной поддержки отдельных категорий граждан, работающих и проживающих в сельской местности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248 476,0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E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TextBox 36"/>
          <p:cNvSpPr txBox="1"/>
          <p:nvPr/>
        </p:nvSpPr>
        <p:spPr>
          <a:xfrm>
            <a:off x="0" y="642918"/>
            <a:ext cx="764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6710" y="542926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571504" cy="660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9024" y="548680"/>
            <a:ext cx="8461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  <a:p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2025 ГОДУ НАПРАВЛЕНА НА: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0232" y="11967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2, тыс. рублей</a:t>
            </a:r>
            <a:endParaRPr lang="ru-RU" b="1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1484784"/>
          <a:ext cx="8352928" cy="5035664"/>
        </p:xfrm>
        <a:graphic>
          <a:graphicData uri="http://schemas.openxmlformats.org/drawingml/2006/table">
            <a:tbl>
              <a:tblPr/>
              <a:tblGrid>
                <a:gridCol w="7353432"/>
                <a:gridCol w="999496"/>
              </a:tblGrid>
              <a:tr h="362707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Исполнено, тыс. рублей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0176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гражданам в целях оказания социальной поддержки субсидий на оплату жилых помещений и коммунальных услуг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30 672,7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62707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материальной и иной помощи для погребения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1 152,2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62707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мер социальной поддержки тружеников тыла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44061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мер социальной поддержки реабилитированных лиц, лиц, признанных пострадавшими от политических репрессий, и членов их семей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1 577,1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43860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мер социальной поддержки ветеранов труда Ростовской области, в том числе по организации приема и оформления документов, необходимых для присвоения звания "Ветеран труда Ростовской области"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40 365,5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44232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мер социальной поддержки ветеранов труда и граждан, приравненных к ним, в том числе по организации приема и оформления документов, необходимых для присвоения звания "Ветеран труда"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106 002,8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126947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меры социальной поддержки членам семей граждан Российской Федерации, принимающих участие в специальной военной операции на территориях Украины, Донецкой Народной Республики, Луганской Народной Республики, Запорожской области, Херсонской области, в виде компенсации расходов на оплату жилого помещения и коммунальных услуг, в том числе взноса на капитальный ремонт общего имущества в многоквартирном доме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2 023,7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TextBox 36"/>
          <p:cNvSpPr txBox="1"/>
          <p:nvPr/>
        </p:nvSpPr>
        <p:spPr>
          <a:xfrm>
            <a:off x="0" y="642918"/>
            <a:ext cx="764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6710" y="542926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571504" cy="660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9024" y="548680"/>
            <a:ext cx="8461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  <a:p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2025 ГОДУ НАПРАВЛЕНА НА: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0232" y="11967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3, тыс. рублей</a:t>
            </a:r>
            <a:endParaRPr lang="ru-RU" b="1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1556795"/>
          <a:ext cx="8352928" cy="4983480"/>
        </p:xfrm>
        <a:graphic>
          <a:graphicData uri="http://schemas.openxmlformats.org/drawingml/2006/table">
            <a:tbl>
              <a:tblPr/>
              <a:tblGrid>
                <a:gridCol w="7282040"/>
                <a:gridCol w="1070888"/>
              </a:tblGrid>
              <a:tr h="370785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Исполнено, тыс. рублей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785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оказанию государственной социальной помощи в виде социального пособия и (или) на основании социального контракта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29 876,5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785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оказанию государственной социальной помощи в виде адресной социальной выплаты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14 963,9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6177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организацию исполнительно-распорядительных функций, связанных с реализацией переданных государственных полномочий в сфере социального обслуживания и социальной защиты населения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56 480,8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3533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мер социальной поддержки детей из многодетных семей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67 591,9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1241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мер социальной поддержки детей первого-второго года жизни из малоимущих семей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5 133,2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933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выплате пособия на ребенка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35 924,7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6177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выплате компенсации родительской платы за присмотр и уход за детьми в образовательной организации, реализующей образовательную программу дошкольного образования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17 263,7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6177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мер социальной поддержки семей, имеющих детей и постоянно проживающих на территории Ростовской области, в виде предоставления регионального материнского капитала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8 704,5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6177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мер социальной поддержки беременных женщин из малоимущих семей, кормящих матерей и детей в возрасте до трех лет из малоимущих семей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467544" y="692696"/>
            <a:ext cx="7772400" cy="1368425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района осуществлялось на основании:</a:t>
            </a:r>
            <a:b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3707904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42" name="Picture 2" descr="C:\Users\Bud5\Desktop\1da6a04c73d430f0.jpg"/>
          <p:cNvPicPr>
            <a:picLocks noChangeAspect="1" noChangeArrowheads="1"/>
          </p:cNvPicPr>
          <p:nvPr/>
        </p:nvPicPr>
        <p:blipFill>
          <a:blip r:embed="rId4"/>
          <a:srcRect l="1963" t="4949" r="1963" b="4322"/>
          <a:stretch>
            <a:fillRect/>
          </a:stretch>
        </p:blipFill>
        <p:spPr bwMode="auto">
          <a:xfrm>
            <a:off x="395536" y="1916833"/>
            <a:ext cx="8424936" cy="45577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9552" y="2636912"/>
            <a:ext cx="3816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решения </a:t>
            </a:r>
          </a:p>
          <a:p>
            <a:r>
              <a:rPr lang="ru-RU" sz="22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Собрания депутатов Белокалитвинского района от 24 декабря 2024 года        № 186 «О бюджете Белокалитвинского района на 2025 год и на плановый период 2026 и 2027 годов» с учетом изменений и дополнений</a:t>
            </a:r>
            <a:endParaRPr lang="ru-RU" sz="2200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708920"/>
            <a:ext cx="37444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2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федеральных и областных НПА,</a:t>
            </a:r>
          </a:p>
          <a:p>
            <a:pPr algn="just">
              <a:buFontTx/>
              <a:buChar char="-"/>
            </a:pPr>
            <a:endParaRPr lang="ru-RU" sz="2200" b="1" i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муниципальных правовых актов Белокалитвинского района, регламентирующих  бюджетный  процесс.</a:t>
            </a:r>
            <a:endParaRPr lang="ru-RU" sz="2200" b="1" i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TextBox 36"/>
          <p:cNvSpPr txBox="1"/>
          <p:nvPr/>
        </p:nvSpPr>
        <p:spPr>
          <a:xfrm>
            <a:off x="0" y="642918"/>
            <a:ext cx="764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6710" y="542926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571504" cy="660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476672"/>
            <a:ext cx="8461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  <a:p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2025 ГОДУ НАПРАВЛЕНА НА: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10527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4, тыс. рублей</a:t>
            </a:r>
            <a:endParaRPr lang="ru-RU" b="1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1340768"/>
          <a:ext cx="8352928" cy="5173980"/>
        </p:xfrm>
        <a:graphic>
          <a:graphicData uri="http://schemas.openxmlformats.org/drawingml/2006/table">
            <a:tbl>
              <a:tblPr/>
              <a:tblGrid>
                <a:gridCol w="7353432"/>
                <a:gridCol w="999496"/>
              </a:tblGrid>
              <a:tr h="315906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Исполнено, тыс. рублей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73772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Расходы на осуществление полномочий по предоставлению мер социальной поддержки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28 345,0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8120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меры социальной поддержки семей, имеющих детей с фенилкетонурией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31812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предоставлению дополнительных гарантий детям-сиротам и детям, оставшимся без попечения родителей, лицам из числа детей-сирот и детей, оставшихся без попечения родителей, в виде компенсации расходов на оплату жилищно-коммунальных услуг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1 757,4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0872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756,3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362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Дополнительные расходы областного бюджета на осуществление полномочий по предоставлению мер социальной поддержки семей, имеющих детей и проживающих на территории Ростовской области, в виде ежемесячной денежной выплаты, назначаемой в случае рождения после 31 декабря 2012 года, но не позднее 31 декабря 2022 года третьего ребенка (родного, усыновленного) или последующих детей (родных, усыновленных) до достижения ребенком возраста трех лет в целях достижения базового результата, установленного соглашением о предоставлении межбюджетных трансфертов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89765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Дополнительные расходы областного бюджета на 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 в целях превышения значения базового результата, установленного соглашением о предоставлении межбюджетных трансфертов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92 367,7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1"/>
          <p:cNvSpPr txBox="1"/>
          <p:nvPr/>
        </p:nvSpPr>
        <p:spPr>
          <a:xfrm>
            <a:off x="2123728" y="188640"/>
            <a:ext cx="5929354" cy="3326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lang="ru-RU" sz="140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54868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Жильем отдельных категорий граждан в Белокалитвинском районе  в 2025 году обеспечены: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3429000"/>
            <a:ext cx="2376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семьи,  переселяемые из ветхого и аварийного жилья – </a:t>
            </a:r>
            <a:r>
              <a:rPr lang="ru-RU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113 семей</a:t>
            </a:r>
          </a:p>
          <a:p>
            <a:pPr algn="just">
              <a:buFont typeface="Wingdings" pitchFamily="2" charset="2"/>
              <a:buChar char="§"/>
            </a:pPr>
            <a:r>
              <a:rPr lang="ru-RU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программе местного развития и обеспечения занятости для шахтерских городов и поселков - </a:t>
            </a:r>
            <a:r>
              <a:rPr lang="ru-RU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семей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57301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дети-сироты и дети, оставшиеся без попечения родителей – </a:t>
            </a:r>
            <a:r>
              <a:rPr lang="ru-RU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 человека</a:t>
            </a:r>
            <a:endParaRPr lang="ru-RU" i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221088"/>
            <a:ext cx="28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молодые семьи – 7</a:t>
            </a:r>
            <a:r>
              <a:rPr lang="ru-RU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семей</a:t>
            </a:r>
            <a:r>
              <a:rPr lang="ru-RU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18" name="Рисунок 17" descr="Picture background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95536" y="4581128"/>
            <a:ext cx="2880320" cy="187220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Рисунок 18" descr="Picture background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347864" y="2060848"/>
            <a:ext cx="2376264" cy="172819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" name="Рисунок 19" descr="Picture background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5796136" y="4581128"/>
            <a:ext cx="2952328" cy="187220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6" name="Picture 2" descr="C:\Users\Bud5\Desktop\orig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156176" y="1628800"/>
            <a:ext cx="2448272" cy="1944216"/>
          </a:xfrm>
          <a:prstGeom prst="rect">
            <a:avLst/>
          </a:prstGeom>
          <a:noFill/>
        </p:spPr>
      </p:pic>
      <p:pic>
        <p:nvPicPr>
          <p:cNvPr id="1027" name="Picture 3" descr="C:\Users\Bud5\Desktop\612a0a0408f4688224844a48c2caf9e8.jpg"/>
          <p:cNvPicPr>
            <a:picLocks noChangeAspect="1" noChangeArrowheads="1"/>
          </p:cNvPicPr>
          <p:nvPr/>
        </p:nvPicPr>
        <p:blipFill>
          <a:blip r:embed="rId8"/>
          <a:srcRect t="14160" r="-2457" b="11293"/>
          <a:stretch>
            <a:fillRect/>
          </a:stretch>
        </p:blipFill>
        <p:spPr bwMode="auto">
          <a:xfrm>
            <a:off x="467544" y="1916832"/>
            <a:ext cx="2477641" cy="1940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8267329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188640"/>
            <a:ext cx="514092" cy="55085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0" y="642918"/>
            <a:ext cx="764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6710" y="542926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2411760" y="188640"/>
            <a:ext cx="5929354" cy="3577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lang="ru-RU" sz="140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7667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обеспечение   жильем отдельных категорий граждан в 2025 году </a:t>
            </a:r>
          </a:p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  607 394,1 тыс. рублей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467544" y="1988840"/>
          <a:ext cx="4752528" cy="4392488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pic>
        <p:nvPicPr>
          <p:cNvPr id="10" name="Рисунок 9" descr="Picture background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5220072" y="4293096"/>
            <a:ext cx="3528392" cy="216024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" name="Рисунок 10" descr="Picture background"/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5220072" y="2132856"/>
            <a:ext cx="3528392" cy="208823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140209113"/>
      </p:ext>
    </p:extLst>
  </p:cSld>
  <p:clrMapOvr>
    <a:masterClrMapping/>
  </p:clrMapOvr>
  <p:transition>
    <p:plus/>
  </p:transition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38303" r="3233" b="8139"/>
          <a:stretch>
            <a:fillRect/>
          </a:stretch>
        </p:blipFill>
        <p:spPr bwMode="auto">
          <a:xfrm>
            <a:off x="395536" y="1340768"/>
            <a:ext cx="8352928" cy="36724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188640"/>
            <a:ext cx="514092" cy="55085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323528" y="333375"/>
            <a:ext cx="8461697" cy="935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Жилищное хозяйство в 2025 году</a:t>
            </a:r>
            <a:endParaRPr lang="ru-RU" sz="44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3528" y="5085184"/>
            <a:ext cx="8496942" cy="1440160"/>
            <a:chOff x="-94108" y="0"/>
            <a:chExt cx="5552302" cy="238559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94108" y="0"/>
              <a:ext cx="5552302" cy="238559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-47054" y="119280"/>
              <a:ext cx="5411142" cy="214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mtClean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Снос расселенных аварийных домов  (предоставление МБТ Синегорскому сельскому поселению) –  </a:t>
              </a:r>
            </a:p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smtClean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870,1 </a:t>
              </a:r>
              <a:r>
                <a:rPr lang="ru-RU" sz="2400" b="1" kern="1200" smtClean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2400" b="1" kern="120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Заголовок 1"/>
          <p:cNvSpPr txBox="1"/>
          <p:nvPr/>
        </p:nvSpPr>
        <p:spPr>
          <a:xfrm>
            <a:off x="3923928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188640"/>
            <a:ext cx="514092" cy="5508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-171400"/>
            <a:ext cx="8533135" cy="1827163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обеспечение коммунального хозяйства </a:t>
            </a:r>
            <a:b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 направлено   14 821,8 тыс. рублей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67544" y="4797152"/>
          <a:ext cx="1872208" cy="1584176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8" name="Заголовок 1"/>
          <p:cNvSpPr txBox="1"/>
          <p:nvPr/>
        </p:nvSpPr>
        <p:spPr>
          <a:xfrm>
            <a:off x="3923928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935088" y="2060848"/>
          <a:ext cx="8208912" cy="4608512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95736" y="357301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bg1"/>
                </a:solidFill>
              </a:rPr>
              <a:t>Коммунальное хозяйство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76803" name="Picture 3" descr="C:\Users\Bud5\Desktop\08i2q6q02jnzx59lk3yo0ho62eh4r5f1.jpg"/>
          <p:cNvPicPr>
            <a:picLocks noChangeAspect="1" noChangeArrowheads="1"/>
          </p:cNvPicPr>
          <p:nvPr/>
        </p:nvPicPr>
        <p:blipFill>
          <a:blip r:embed="rId13"/>
          <a:srcRect l="24530" t="12086" r="24530" b="8639"/>
          <a:stretch>
            <a:fillRect/>
          </a:stretch>
        </p:blipFill>
        <p:spPr bwMode="auto">
          <a:xfrm>
            <a:off x="395536" y="1772816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576064" cy="617263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8533135" cy="891479"/>
          </a:xfrm>
        </p:spPr>
        <p:txBody>
          <a:bodyPr>
            <a:noAutofit/>
          </a:bodyPr>
          <a:lstStyle/>
          <a:p>
            <a:pPr algn="ctr"/>
            <a:r>
              <a:rPr lang="ru-RU" sz="320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оммунальное хозяйство в 2025 году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79512" y="2564904"/>
          <a:ext cx="3600400" cy="4176464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8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350100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bg1"/>
                </a:solidFill>
              </a:rPr>
              <a:t>Коммунальное хозяйство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37890" name="Picture 2" descr="Picture background"/>
          <p:cNvPicPr>
            <a:picLocks noChangeAspect="1" noChangeArrowheads="1"/>
          </p:cNvPicPr>
          <p:nvPr/>
        </p:nvPicPr>
        <p:blipFill>
          <a:blip r:embed="rId8"/>
          <a:srcRect l="5911" t="10231" r="11987" b="8335"/>
          <a:stretch>
            <a:fillRect/>
          </a:stretch>
        </p:blipFill>
        <p:spPr bwMode="auto">
          <a:xfrm>
            <a:off x="3275856" y="2852936"/>
            <a:ext cx="5400600" cy="3600400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6" name="Схема 15"/>
          <p:cNvGraphicFramePr/>
          <p:nvPr/>
        </p:nvGraphicFramePr>
        <p:xfrm>
          <a:off x="467544" y="2852936"/>
          <a:ext cx="2736304" cy="3600400"/>
        </p:xfrm>
        <a:graphic>
          <a:graphicData uri="http://schemas.openxmlformats.org/drawingml/2006/diagram">
            <dgm:relIds xmlns:dgm="http://schemas.openxmlformats.org/drawingml/2006/diagram" r:dm="rId10" r:lo="rId11" r:qs="rId12" r:cs="rId13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67544" y="1340768"/>
          <a:ext cx="8280920" cy="1512168"/>
        </p:xfrm>
        <a:graphic>
          <a:graphicData uri="http://schemas.openxmlformats.org/drawingml/2006/diagram">
            <dgm:relIds xmlns:dgm="http://schemas.openxmlformats.org/drawingml/2006/diagram" r:dm="rId15" r:lo="rId16" r:qs="rId17" r:cs="rId18"/>
          </a:graphicData>
        </a:graphic>
      </p:graphicFrame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188640"/>
            <a:ext cx="514092" cy="5508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7337" y="620688"/>
            <a:ext cx="8533135" cy="630411"/>
          </a:xfrm>
        </p:spPr>
        <p:txBody>
          <a:bodyPr>
            <a:noAutofit/>
          </a:bodyPr>
          <a:lstStyle/>
          <a:p>
            <a:pPr algn="ctr"/>
            <a:r>
              <a:rPr lang="ru-RU" sz="320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2025 году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79512" y="2564904"/>
          <a:ext cx="3600400" cy="4176464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8" name="Заголовок 1"/>
          <p:cNvSpPr txBox="1"/>
          <p:nvPr/>
        </p:nvSpPr>
        <p:spPr>
          <a:xfrm>
            <a:off x="3923928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350100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bg1"/>
                </a:solidFill>
              </a:rPr>
              <a:t>Коммунальное хозяйство</a:t>
            </a:r>
            <a:endParaRPr lang="ru-RU" sz="2400" b="1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67544" y="5589240"/>
          <a:ext cx="8280920" cy="882680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467544" y="1340768"/>
            <a:ext cx="8280920" cy="413333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</p:spPr>
      </p:pic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576064" cy="617263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8496944" cy="792088"/>
          </a:xfrm>
        </p:spPr>
        <p:txBody>
          <a:bodyPr>
            <a:noAutofit/>
          </a:bodyPr>
          <a:lstStyle/>
          <a:p>
            <a:pPr algn="ctr"/>
            <a:r>
              <a:rPr lang="ru-RU" sz="320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2025 году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79512" y="2564904"/>
          <a:ext cx="3600400" cy="4176464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8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395536" y="1196752"/>
          <a:ext cx="8352928" cy="1200329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pic>
        <p:nvPicPr>
          <p:cNvPr id="39938" name="Picture 2" descr="Picture background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395536" y="2492896"/>
            <a:ext cx="5472608" cy="3960439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5" name="Схема 14"/>
          <p:cNvGraphicFramePr/>
          <p:nvPr/>
        </p:nvGraphicFramePr>
        <p:xfrm>
          <a:off x="5940152" y="2420888"/>
          <a:ext cx="2808312" cy="4032448"/>
        </p:xfrm>
        <a:graphic>
          <a:graphicData uri="http://schemas.openxmlformats.org/drawingml/2006/diagram">
            <dgm:relIds xmlns:dgm="http://schemas.openxmlformats.org/drawingml/2006/diagram" r:dm="rId15" r:lo="rId16" r:qs="rId17" r:cs="rId18"/>
          </a:graphicData>
        </a:graphic>
      </p:graphicFrame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576064" cy="5508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320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2025 году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79512" y="2564904"/>
          <a:ext cx="3600400" cy="4176464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8" name="Заголовок 1"/>
          <p:cNvSpPr txBox="1"/>
          <p:nvPr/>
        </p:nvSpPr>
        <p:spPr>
          <a:xfrm>
            <a:off x="3923928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350100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bg1"/>
                </a:solidFill>
              </a:rPr>
              <a:t>Коммунальное хозяйство</a:t>
            </a:r>
            <a:endParaRPr lang="ru-RU" sz="2400" b="1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95536" y="4941168"/>
          <a:ext cx="8352928" cy="1477328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pic>
        <p:nvPicPr>
          <p:cNvPr id="40962" name="Picture 2" descr="https://sun9-52.userapi.com/s/v1/ig2/daZ4LCpbErCrQ6MGoWp08Vy07jgvhcu7zvTgYQVDOazSqeyQz8IgmWnwwUAjNzaF4zmjocOwqKORw6IFl7hOTHRe.jpg?quality=95&amp;as=32x21,48x31,72x47,108x70,160x103,240x155,360x233,480x310,540x349,640x414,720x466,1080x699,1280x828&amp;from=bu&amp;cs=1280x0"/>
          <p:cNvPicPr>
            <a:picLocks noChangeAspect="1" noChangeArrowheads="1"/>
          </p:cNvPicPr>
          <p:nvPr/>
        </p:nvPicPr>
        <p:blipFill>
          <a:blip r:embed="rId13"/>
          <a:srcRect b="18673"/>
          <a:stretch>
            <a:fillRect/>
          </a:stretch>
        </p:blipFill>
        <p:spPr bwMode="auto">
          <a:xfrm>
            <a:off x="395536" y="1196752"/>
            <a:ext cx="8352928" cy="374441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5" name="Picture 1" descr="C:\Users\Bud5\Desktop\young-people-take-care-about-planet-volunteers-cleaning-earth-from-garbage-environment-protection-and-nature-care-concept-save-the-planet-ecology-illustration-vector.jpg"/>
          <p:cNvPicPr>
            <a:picLocks noChangeAspect="1" noChangeArrowheads="1"/>
          </p:cNvPicPr>
          <p:nvPr/>
        </p:nvPicPr>
        <p:blipFill>
          <a:blip r:embed="rId2"/>
          <a:srcRect r="12826" b="2979"/>
          <a:stretch>
            <a:fillRect/>
          </a:stretch>
        </p:blipFill>
        <p:spPr bwMode="auto">
          <a:xfrm>
            <a:off x="3131840" y="1916833"/>
            <a:ext cx="5640685" cy="4536503"/>
          </a:xfrm>
          <a:prstGeom prst="rect">
            <a:avLst/>
          </a:prstGeom>
          <a:noFill/>
        </p:spPr>
      </p:pic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188640"/>
            <a:ext cx="586100" cy="628017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692696"/>
            <a:ext cx="835292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Белокалитвинского района </a:t>
            </a:r>
            <a:br>
              <a:rPr lang="ru-RU" sz="2800" b="1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 в сфере охраны окружающей среды составило 9 247,2 тыс. рублей</a:t>
            </a:r>
            <a:endParaRPr lang="ru-RU" b="1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95536" y="2204864"/>
          <a:ext cx="3528392" cy="4104456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sp>
        <p:nvSpPr>
          <p:cNvPr id="12" name="Заголовок 1"/>
          <p:cNvSpPr txBox="1"/>
          <p:nvPr/>
        </p:nvSpPr>
        <p:spPr>
          <a:xfrm>
            <a:off x="3779912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Bud5\Desktop\русские-рублевки-счетов-2842358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528" y="2204863"/>
            <a:ext cx="3528392" cy="2479285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395536" y="620713"/>
            <a:ext cx="8352928" cy="1909762"/>
          </a:xfrm>
        </p:spPr>
        <p:txBody>
          <a:bodyPr>
            <a:normAutofit/>
          </a:bodyPr>
          <a:lstStyle/>
          <a:p>
            <a:r>
              <a:rPr lang="ru-RU" b="1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2025 году  организовано исполнение бюджета Белокалитвинского района с:</a:t>
            </a:r>
            <a:br>
              <a:rPr lang="ru-RU" b="1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2844800" y="2565400"/>
            <a:ext cx="6299200" cy="1338263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 главными распорядителями </a:t>
            </a:r>
          </a:p>
          <a:p>
            <a:pPr algn="ctr">
              <a:buNone/>
            </a:pPr>
            <a:r>
              <a:rPr lang="ru-RU" sz="2400" b="1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средств бюджета </a:t>
            </a:r>
          </a:p>
          <a:p>
            <a:pPr algn="ctr">
              <a:buNone/>
            </a:pPr>
            <a:r>
              <a:rPr lang="ru-RU" sz="2400" b="1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Белокалитвинского района </a:t>
            </a:r>
          </a:p>
        </p:txBody>
      </p:sp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pic>
        <p:nvPicPr>
          <p:cNvPr id="19458" name="Picture 2" descr="http://omgsak55.ru/assets/images/ok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71800" y="2708920"/>
            <a:ext cx="928694" cy="86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omgsak55.ru/assets/images/ok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1520" y="5085184"/>
            <a:ext cx="928694" cy="867474"/>
          </a:xfrm>
          <a:prstGeom prst="rect">
            <a:avLst/>
          </a:prstGeom>
          <a:noFill/>
        </p:spPr>
      </p:pic>
      <p:pic>
        <p:nvPicPr>
          <p:cNvPr id="45057" name="Picture 1" descr="D:\Документы_Колесникова на Bud5\БЮДЖЕТ для граждан\исполнение бюджета\картинки 2022 года\2020Finance_Wallpapers___Money_Scales_with_coins_and_watches_on_a_white_background_149643_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76056" y="4149080"/>
            <a:ext cx="3744417" cy="2304256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/>
          <p:nvPr/>
        </p:nvSpPr>
        <p:spPr>
          <a:xfrm>
            <a:off x="971600" y="4437112"/>
            <a:ext cx="5112568" cy="2232248"/>
          </a:xfrm>
          <a:prstGeom prst="rect">
            <a:avLst/>
          </a:prstGeom>
          <a:ln>
            <a:noFill/>
          </a:ln>
        </p:spPr>
        <p:txBody>
          <a:bodyPr vert="horz">
            <a:normAutofit lnSpcReduction="1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kumimoji="0" lang="ru-RU" sz="2400" b="1" i="0" u="none" strike="noStrike" kern="1200" cap="none" spc="0" normalizeH="0" baseline="0" noProof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также осуществлялась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kumimoji="0" lang="ru-RU" sz="2400" b="1" i="0" u="none" strike="noStrike" kern="1200" cap="none" spc="0" normalizeH="0" baseline="0" noProof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координация деятельности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kumimoji="0" lang="ru-RU" sz="2400" b="1" i="0" u="none" strike="noStrike" kern="1200" cap="none" spc="0" normalizeH="0" baseline="0" noProof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исполнению местных бюджетов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kumimoji="0" lang="ru-RU" sz="2400" b="1" i="0" u="none" strike="noStrike" kern="1200" cap="none" spc="0" normalizeH="0" baseline="0" noProof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sng" strike="noStrike" kern="1200" cap="none" spc="0" normalizeH="0" baseline="0" noProof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финансовых органов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kumimoji="0" lang="ru-RU" sz="2400" b="1" i="0" u="sng" strike="noStrike" kern="1200" cap="none" spc="0" normalizeH="0" baseline="0" noProof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поселений района</a:t>
            </a:r>
            <a:endParaRPr kumimoji="0" lang="ru-RU" sz="2400" b="1" i="0" u="none" strike="noStrike" kern="1200" cap="none" spc="0" normalizeH="0" baseline="0" noProof="0">
              <a:ln w="1905"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3707904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571504" cy="66040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8424936" cy="1794470"/>
          </a:xfrm>
        </p:spPr>
        <p:txBody>
          <a:bodyPr>
            <a:noAutofit/>
          </a:bodyPr>
          <a:lstStyle/>
          <a:p>
            <a:r>
              <a:rPr lang="ru-RU" sz="2800" b="1" smtClean="0">
                <a:ln w="3175" cmpd="sng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Инициативное бюджетирование  –  форма непосредственного участия жителей в решении вопросов местного значения </a:t>
            </a:r>
            <a:br>
              <a:rPr lang="ru-RU" sz="2800" b="1" smtClean="0">
                <a:ln w="3175" cmpd="sng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smtClean="0">
                <a:ln w="3175" cmpd="sng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Проекты, реализованные в 2025 году:</a:t>
            </a:r>
            <a:endParaRPr lang="ru-RU" sz="2800" b="1" u="sng">
              <a:ln w="3175" cmpd="sng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132856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16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земельного участка по адресу: Российская Федерация, Ростовская область, Синегорское сельское поселение, п.Мельничный, </a:t>
            </a:r>
            <a:r>
              <a:rPr lang="ru-RU" sz="16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ул.Береговая</a:t>
            </a:r>
            <a:r>
              <a:rPr lang="ru-RU" sz="16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земельный участок № 1б </a:t>
            </a:r>
            <a:endParaRPr lang="ru-RU" sz="1600" b="1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\\komp3\отчеты поселений\300326\share-photo-10473190982.jpeg"/>
          <p:cNvPicPr>
            <a:picLocks noChangeAspect="1" noChangeArrowheads="1"/>
          </p:cNvPicPr>
          <p:nvPr/>
        </p:nvPicPr>
        <p:blipFill>
          <a:blip r:embed="rId3"/>
          <a:srcRect l="11369" t="36816" r="9044" b="4713"/>
          <a:stretch>
            <a:fillRect/>
          </a:stretch>
        </p:blipFill>
        <p:spPr bwMode="auto">
          <a:xfrm>
            <a:off x="5940152" y="4365104"/>
            <a:ext cx="2808312" cy="201622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843808" y="4581128"/>
            <a:ext cx="3168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 скульптурной композиции «Жертвам политических репрессий», расположенной в 10 м на север относительно ориентира: г.Белая Калитва, ул.Большая, д.11</a:t>
            </a:r>
            <a:endParaRPr lang="ru-RU" sz="1600" b="1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2420888"/>
            <a:ext cx="2555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 кровли здания Какичевского СДК Богураевское сельское поселение, х.Какичев, ул.Центральная,44</a:t>
            </a:r>
            <a:endParaRPr lang="ru-RU" sz="1600" b="1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Bud5\AppData\Local\Temp\Rar$DIa8016.49308\IMG_20260330_133853_83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4365104"/>
            <a:ext cx="2688299" cy="2016224"/>
          </a:xfrm>
          <a:prstGeom prst="rect">
            <a:avLst/>
          </a:prstGeom>
          <a:noFill/>
        </p:spPr>
      </p:pic>
      <p:pic>
        <p:nvPicPr>
          <p:cNvPr id="5126" name="Picture 6" descr="C:\Users\Bud5\AppData\Local\Packages\Microsoft.Windows.Photos_8wekyb3d8bbwe\TempState\ShareServiceTempFolder\Фото 1 (2).jpeg"/>
          <p:cNvPicPr>
            <a:picLocks noChangeAspect="1" noChangeArrowheads="1"/>
          </p:cNvPicPr>
          <p:nvPr/>
        </p:nvPicPr>
        <p:blipFill>
          <a:blip r:embed="rId5"/>
          <a:srcRect l="2381" t="3653" r="21429" b="15973"/>
          <a:stretch>
            <a:fillRect/>
          </a:stretch>
        </p:blipFill>
        <p:spPr bwMode="auto">
          <a:xfrm>
            <a:off x="3059832" y="2276872"/>
            <a:ext cx="2880320" cy="2052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9364892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4929188"/>
            <a:ext cx="8183563" cy="676275"/>
          </a:xfrm>
        </p:spPr>
        <p:txBody>
          <a:bodyPr>
            <a:normAutofit fontScale="90000"/>
          </a:bodyPr>
          <a:lstStyle/>
          <a:p>
            <a:br>
              <a:rPr lang="ru-RU" smtClean="0"/>
            </a:b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0" y="5624513"/>
            <a:ext cx="8183563" cy="420687"/>
          </a:xfrm>
        </p:spPr>
        <p:txBody>
          <a:bodyPr>
            <a:normAutofit fontScale="77500" lnSpcReduction="20000"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561886" cy="649289"/>
          </a:xfrm>
          <a:prstGeom prst="rect">
            <a:avLst/>
          </a:prstGeom>
        </p:spPr>
      </p:pic>
      <p:sp>
        <p:nvSpPr>
          <p:cNvPr id="12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C:\Users\Bud5\Desktop\yZjb_8ItZIRC7R8DLY21gYup38Y9Ae_zXcsU7v-E5U-gLyw2xL4TOKqZXV7MdTWt6gmfCbOzeYqL_5Alr31KE62D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552" y="476672"/>
            <a:ext cx="1956730" cy="15121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55776" y="332656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объем предоставленных в 202</a:t>
            </a:r>
            <a:r>
              <a:rPr lang="en-US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МБТ бюджетам поселений составил  </a:t>
            </a:r>
            <a:r>
              <a:rPr lang="en-US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916 985</a:t>
            </a:r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en-US" sz="2800" b="1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  <a:endParaRPr lang="ru-RU" sz="2800" smtClean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2060848"/>
          <a:ext cx="8352929" cy="4440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761"/>
                <a:gridCol w="1512168"/>
              </a:tblGrid>
              <a:tr h="798901"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Наименование программы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доступным и комфортным жильем населения Белокалитвинского района"</a:t>
                      </a: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0" algn="ctr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Сумма,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рублей</a:t>
                      </a:r>
                    </a:p>
                    <a:p>
                      <a:pPr marL="0" algn="ctr" rtl="0" eaLnBrk="1" fontAlgn="ctr" latinLnBrk="0" hangingPunct="1"/>
                      <a:endParaRPr kumimoji="0" lang="ru-RU" sz="1400" kern="1200" smtClean="0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353 501,5</a:t>
                      </a:r>
                    </a:p>
                  </a:txBody>
                  <a:tcPr marL="0" marR="0" marT="0" marB="0" anchor="ctr"/>
                </a:tc>
              </a:tr>
              <a:tr h="404438">
                <a:tc>
                  <a:txBody>
                    <a:bodyPr vert="horz" wrap="square"/>
                    <a:lstStyle/>
                    <a:p>
                      <a:pPr marL="0" algn="l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Муниципальная программа "Обеспечение качественными жилищно-коммунальными услугами населения Белокалитвинского района"</a:t>
                      </a: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0" algn="ctr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104 341,4</a:t>
                      </a:r>
                    </a:p>
                  </a:txBody>
                  <a:tcPr marL="0" marR="0" marT="0" marB="0" anchor="ctr"/>
                </a:tc>
              </a:tr>
              <a:tr h="269625">
                <a:tc>
                  <a:txBody>
                    <a:bodyPr vert="horz" wrap="square"/>
                    <a:lstStyle/>
                    <a:p>
                      <a:pPr marL="0" algn="l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Муниципальная программа  "Развитие культуры и туризма"</a:t>
                      </a: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0" algn="ctr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1 971,7</a:t>
                      </a:r>
                    </a:p>
                  </a:txBody>
                  <a:tcPr marL="0" marR="0" marT="0" marB="0" anchor="ctr"/>
                </a:tc>
              </a:tr>
              <a:tr h="399451">
                <a:tc>
                  <a:txBody>
                    <a:bodyPr vert="horz" wrap="square"/>
                    <a:lstStyle/>
                    <a:p>
                      <a:pPr marL="0" algn="l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Муниципальная программа  "Охрана окружающей среды и рациональное природопользование"</a:t>
                      </a: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0" algn="ctr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15 086,7</a:t>
                      </a:r>
                    </a:p>
                  </a:txBody>
                  <a:tcPr marL="0" marR="0" marT="0" marB="0" anchor="ctr"/>
                </a:tc>
              </a:tr>
              <a:tr h="274613">
                <a:tc>
                  <a:txBody>
                    <a:bodyPr vert="horz" wrap="square"/>
                    <a:lstStyle/>
                    <a:p>
                      <a:pPr marL="0" algn="l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Муниципальная программа "Развитие транспортной системы"</a:t>
                      </a: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0" algn="ctr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178 538,7</a:t>
                      </a:r>
                    </a:p>
                  </a:txBody>
                  <a:tcPr marL="0" marR="0" marT="0" marB="0" anchor="ctr"/>
                </a:tc>
              </a:tr>
              <a:tr h="269625">
                <a:tc>
                  <a:txBody>
                    <a:bodyPr vert="horz" wrap="square"/>
                    <a:lstStyle/>
                    <a:p>
                      <a:pPr marL="0" algn="l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Муниципальная программа "Муниципальная политика"</a:t>
                      </a: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0" algn="ctr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/>
                </a:tc>
              </a:tr>
              <a:tr h="599176">
                <a:tc>
                  <a:txBody>
                    <a:bodyPr vert="horz" wrap="square"/>
                    <a:lstStyle/>
                    <a:p>
                      <a:pPr marL="0" algn="l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Муниципальная программа "Управление муниципальными финансами района и создание условий для эффективного управления муниципальными финансами поселений"</a:t>
                      </a: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0" algn="ctr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208 297,0</a:t>
                      </a:r>
                    </a:p>
                  </a:txBody>
                  <a:tcPr marL="0" marR="0" marT="0" marB="0" anchor="ctr"/>
                </a:tc>
              </a:tr>
              <a:tr h="399451">
                <a:tc>
                  <a:txBody>
                    <a:bodyPr vert="horz" wrap="square"/>
                    <a:lstStyle/>
                    <a:p>
                      <a:pPr marL="0" algn="l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"Формирование современной городской среды на территории Белокалитвинского района"</a:t>
                      </a: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0" algn="ctr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53 229,8</a:t>
                      </a:r>
                    </a:p>
                  </a:txBody>
                  <a:tcPr marL="0" marR="0" marT="0" marB="0" anchor="ctr"/>
                </a:tc>
              </a:tr>
              <a:tr h="399451">
                <a:tc>
                  <a:txBody>
                    <a:bodyPr vert="horz" wrap="square"/>
                    <a:lstStyle/>
                    <a:p>
                      <a:pPr marL="0" algn="l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"Комплексное развитие сельских территорий"</a:t>
                      </a: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0" algn="ctr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0" marR="0" marT="0" marB="0" anchor="ctr"/>
                </a:tc>
              </a:tr>
              <a:tr h="404438">
                <a:tc>
                  <a:txBody>
                    <a:bodyPr vert="horz" wrap="square"/>
                    <a:lstStyle/>
                    <a:p>
                      <a:pPr marL="0" algn="l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Реализация функций иных органов местного самоуправления Белокалитвинского района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 vert="horz" wrap="square"/>
                    <a:lstStyle/>
                    <a:p>
                      <a:pPr marL="0" algn="ctr" rtl="0" eaLnBrk="1" fontAlgn="ctr" latinLnBrk="0" hangingPunct="1"/>
                      <a:r>
                        <a:rPr kumimoji="0" lang="ru-RU" sz="1400" kern="12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1 718,9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Bud5\Desktop\wrfzWFJkcdKbM1sa9VPJsBkgleP-0bpMu5tNn90DHqNS1qUjP0BbTAg--46eErOhBZPWVnf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404664"/>
            <a:ext cx="2520280" cy="20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type="body" idx="4294967295"/>
          </p:nvPr>
        </p:nvSpPr>
        <p:spPr>
          <a:xfrm>
            <a:off x="0" y="5624513"/>
            <a:ext cx="8183563" cy="420687"/>
          </a:xfrm>
        </p:spPr>
        <p:txBody>
          <a:bodyPr>
            <a:normAutofit fontScale="77500" lnSpcReduction="20000"/>
          </a:bodyPr>
          <a:lstStyle/>
          <a:p>
            <a:endParaRPr lang="ru-RU" smtClean="0"/>
          </a:p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59224" y="908720"/>
            <a:ext cx="6984776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межбюджетных трансфертов</a:t>
            </a:r>
          </a:p>
          <a:p>
            <a:pPr algn="ctr"/>
            <a:r>
              <a:rPr lang="ru-RU" sz="3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бюджетам поселений в </a:t>
            </a:r>
            <a:r>
              <a:rPr lang="ru-RU" sz="3000" b="1" u="sng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ru-RU" sz="30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30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4075960"/>
              </p:ext>
            </p:extLst>
          </p:nvPr>
        </p:nvGraphicFramePr>
        <p:xfrm>
          <a:off x="395536" y="2276872"/>
          <a:ext cx="8352928" cy="4030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3922"/>
                <a:gridCol w="1129503"/>
                <a:gridCol w="1129503"/>
              </a:tblGrid>
              <a:tr h="549740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600" u="none" strike="noStrike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Наименование</a:t>
                      </a:r>
                      <a:endParaRPr lang="ru-RU" sz="1600" b="1" i="0" u="none" strike="noStrike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2024 год</a:t>
                      </a:r>
                      <a:endParaRPr lang="ru-RU" sz="16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2025 год</a:t>
                      </a:r>
                      <a:endParaRPr lang="ru-RU" sz="16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478966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600" u="none" strike="noStrike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ВСЕГО:</a:t>
                      </a:r>
                      <a:endParaRPr lang="ru-RU" sz="1600" b="1" i="0" u="none" strike="noStrike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696</a:t>
                      </a:r>
                      <a:r>
                        <a:rPr lang="ru-RU" sz="1600" baseline="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 033,3</a:t>
                      </a:r>
                      <a:endParaRPr lang="ru-RU" sz="16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916 985,7</a:t>
                      </a:r>
                      <a:endParaRPr lang="ru-RU" sz="16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606306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600" u="none" strike="noStrike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За счет средств областного бюджета</a:t>
                      </a:r>
                      <a:endParaRPr lang="ru-RU" sz="1600" b="1" i="0" u="none" strike="noStrike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630 868,0</a:t>
                      </a:r>
                      <a:endParaRPr lang="ru-RU" sz="16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842 703,6</a:t>
                      </a:r>
                      <a:endParaRPr lang="ru-RU" sz="16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823101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600" u="none" strike="noStrike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З</a:t>
                      </a:r>
                      <a:r>
                        <a:rPr lang="ru-RU" sz="1600" u="none" strike="noStrike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а </a:t>
                      </a:r>
                      <a:r>
                        <a:rPr lang="ru-RU" sz="1600" u="none" strike="noStrike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счет средств бюджета района на софинансирование областных субсидий</a:t>
                      </a:r>
                      <a:endParaRPr lang="ru-RU" sz="1600" b="1" i="0" u="none" strike="noStrike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8 245,8</a:t>
                      </a:r>
                      <a:endParaRPr lang="ru-RU" sz="16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16 525,1</a:t>
                      </a:r>
                      <a:endParaRPr lang="ru-RU" sz="16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823101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600" u="none" strike="noStrike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И</a:t>
                      </a:r>
                      <a:r>
                        <a:rPr lang="ru-RU" sz="1600" u="none" strike="noStrike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ные </a:t>
                      </a:r>
                      <a:r>
                        <a:rPr lang="ru-RU" sz="1600" u="none" strike="noStrike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межбюджетные трансферты за счет средств бюджета </a:t>
                      </a:r>
                      <a:r>
                        <a:rPr lang="ru-RU" sz="1600" u="none" strike="noStrike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района, из них:</a:t>
                      </a:r>
                      <a:endParaRPr lang="ru-RU" sz="1600" b="1" i="0" u="none" strike="noStrike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56 919,5</a:t>
                      </a:r>
                      <a:endParaRPr lang="ru-RU" sz="16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57 757,0</a:t>
                      </a:r>
                      <a:endParaRPr lang="ru-RU" sz="16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749323"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на оказание финансовой поддержки поселениям на обеспечение первоочередных и социально-значимых расходов</a:t>
                      </a:r>
                      <a:endParaRPr lang="ru-RU" sz="1600" b="1" i="1" u="none" strike="noStrike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5 483,6</a:t>
                      </a:r>
                      <a:endParaRPr lang="ru-RU" sz="16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ln>
                            <a:solidFill>
                              <a:schemeClr val="tx1">
                                <a:lumMod val="50000"/>
                              </a:schemeClr>
                            </a:solidFill>
                          </a:ln>
                        </a:rPr>
                        <a:t>2 493,0</a:t>
                      </a:r>
                      <a:endParaRPr lang="ru-RU" sz="1600" b="1"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</a:tbl>
          </a:graphicData>
        </a:graphic>
      </p:graphicFrame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36296" y="1988840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3779912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2" descr="C:\Users\Bud5\Desktop\мАЛЫЙ БИЗНЕС\kakichev-78546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6" y="2132856"/>
            <a:ext cx="8352928" cy="4339233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450708" tIns="53958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90872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 оказана финансовая поддержка  поселениям на обеспечение первоочередных и социально-значимых расходов в сумме 2 493,0 тыс. рублей</a:t>
            </a:r>
            <a:endParaRPr lang="ru-RU" sz="240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/>
          <p:nvPr/>
        </p:nvSpPr>
        <p:spPr>
          <a:xfrm>
            <a:off x="3779912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3933056"/>
            <a:ext cx="15841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771800" y="4293096"/>
          <a:ext cx="5642834" cy="2016225"/>
        </p:xfrm>
        <a:graphic>
          <a:graphicData uri="http://schemas.openxmlformats.org/drawingml/2006/table">
            <a:tbl>
              <a:tblPr/>
              <a:tblGrid>
                <a:gridCol w="4162184"/>
                <a:gridCol w="1480650"/>
              </a:tblGrid>
              <a:tr h="672075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ru-RU" sz="3200" b="1" i="0" u="none" strike="noStrike" err="1">
                          <a:solidFill>
                            <a:schemeClr val="bg1"/>
                          </a:solidFill>
                          <a:latin typeface="Times New Roman"/>
                        </a:rPr>
                        <a:t>Литвиновское с.п.</a:t>
                      </a:r>
                    </a:p>
                  </a:txBody>
                  <a:tcPr marL="7116" marR="7116" marT="7116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r" fontAlgn="b"/>
                      <a:r>
                        <a:rPr lang="ru-RU" sz="32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1300,0</a:t>
                      </a:r>
                    </a:p>
                  </a:txBody>
                  <a:tcPr marL="7116" marR="7116" marT="7116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075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ru-RU" sz="3200" b="1" i="0" u="none" strike="noStrike" err="1">
                          <a:solidFill>
                            <a:schemeClr val="bg1"/>
                          </a:solidFill>
                          <a:latin typeface="Times New Roman"/>
                        </a:rPr>
                        <a:t>Нижнепоповское с.п.</a:t>
                      </a:r>
                    </a:p>
                  </a:txBody>
                  <a:tcPr marL="7116" marR="7116" marT="7116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r" fontAlgn="b"/>
                      <a:r>
                        <a:rPr lang="ru-RU" sz="32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7116" marR="7116" marT="7116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075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ru-RU" sz="3200" b="1" i="0" u="none" strike="noStrike" err="1">
                          <a:solidFill>
                            <a:schemeClr val="bg1"/>
                          </a:solidFill>
                          <a:latin typeface="Times New Roman"/>
                        </a:rPr>
                        <a:t>Синегорское с.п.</a:t>
                      </a:r>
                    </a:p>
                  </a:txBody>
                  <a:tcPr marL="7116" marR="7116" marT="7116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r" fontAlgn="b"/>
                      <a:r>
                        <a:rPr lang="ru-RU" sz="32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893,0</a:t>
                      </a:r>
                    </a:p>
                  </a:txBody>
                  <a:tcPr marL="7116" marR="7116" marT="7116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Picture 3" descr="C:\Documents and Settings\Kolesnikova\Рабочий стол\картинки 2018\flag-rossiya-trikolor-48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1371600" y="1820863"/>
            <a:ext cx="7772400" cy="1828800"/>
          </a:xfrm>
        </p:spPr>
        <p:txBody>
          <a:bodyPr>
            <a:normAutofit/>
          </a:bodyPr>
          <a:lstStyle/>
          <a:p>
            <a:br>
              <a:rPr lang="ru-RU" smtClean="0"/>
            </a:b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4294967295"/>
          </p:nvPr>
        </p:nvSpPr>
        <p:spPr>
          <a:xfrm>
            <a:off x="0" y="3200400"/>
            <a:ext cx="9036050" cy="1600200"/>
          </a:xfrm>
        </p:spPr>
        <p:txBody>
          <a:bodyPr/>
          <a:lstStyle/>
          <a:p>
            <a:endParaRPr lang="ru-RU" smtClean="0"/>
          </a:p>
          <a:p>
            <a:endParaRPr lang="ru-RU"/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88640"/>
            <a:ext cx="936104" cy="106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21297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БЛАГОДАРИМ  ЗА ВНИМАНИЕ!</a:t>
            </a:r>
            <a:endParaRPr lang="ru-RU" sz="4000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3563888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tx1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5733256"/>
            <a:ext cx="38519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http</a:t>
            </a:r>
            <a:r>
              <a:rPr lang="ru-RU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:</a:t>
            </a:r>
            <a:r>
              <a:rPr lang="en-US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//www.fin-bk.ru/</a:t>
            </a:r>
            <a:endParaRPr lang="ru-RU" sz="2400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3" descr="C:\Users\Bud5\Desktop\photo-2-1536x1536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39952" y="558924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929188"/>
            <a:ext cx="8183563" cy="676275"/>
          </a:xfrm>
        </p:spPr>
        <p:txBody>
          <a:bodyPr>
            <a:normAutofit/>
          </a:bodyPr>
          <a:lstStyle/>
          <a:p>
            <a:br>
              <a:rPr lang="ru-RU" sz="1400" smtClean="0">
                <a:solidFill>
                  <a:schemeClr val="bg1"/>
                </a:solidFill>
                <a:latin typeface="+mn-lt"/>
              </a:rPr>
            </a:br>
            <a:endParaRPr lang="ru-RU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4294967295"/>
          </p:nvPr>
        </p:nvSpPr>
        <p:spPr>
          <a:xfrm>
            <a:off x="0" y="5624513"/>
            <a:ext cx="8183563" cy="420687"/>
          </a:xfrm>
        </p:spPr>
        <p:txBody>
          <a:bodyPr>
            <a:normAutofit fontScale="77500" lnSpcReduction="20000"/>
          </a:bodyPr>
          <a:lstStyle/>
          <a:p>
            <a:endParaRPr lang="ru-RU" smtClean="0"/>
          </a:p>
          <a:p>
            <a:endParaRPr lang="ru-RU"/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116632"/>
            <a:ext cx="561886" cy="649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7016" y="1988840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b="1" i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детских садов </a:t>
            </a:r>
          </a:p>
          <a:p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b="1" i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школ </a:t>
            </a:r>
          </a:p>
          <a:p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ru-RU" b="1" i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</a:t>
            </a:r>
          </a:p>
          <a:p>
            <a:r>
              <a:rPr lang="ru-RU" b="1" i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центр психолого-педагогической</a:t>
            </a:r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медицинской  </a:t>
            </a:r>
            <a:r>
              <a:rPr lang="ru-RU" b="1" i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социальной помощи </a:t>
            </a:r>
          </a:p>
          <a:p>
            <a:r>
              <a:rPr lang="ru-RU" b="1" i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информационно-методический центр </a:t>
            </a:r>
          </a:p>
          <a:p>
            <a:r>
              <a:rPr lang="ru-RU" b="1" i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центр бухгалтерского </a:t>
            </a:r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обслуживания </a:t>
            </a:r>
            <a:r>
              <a:rPr lang="ru-RU" b="1" i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школа искусств </a:t>
            </a:r>
          </a:p>
          <a:p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музыкальные школы</a:t>
            </a:r>
            <a:endParaRPr lang="ru-RU" b="1" i="1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централизованная бухгалтерия </a:t>
            </a:r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учреждений </a:t>
            </a:r>
            <a:r>
              <a:rPr lang="ru-RU" b="1" i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историко-краеведческий музей </a:t>
            </a:r>
          </a:p>
          <a:p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учреждение культуры (МБУК «Дворец культуры им.В.П. Чкалова»)</a:t>
            </a:r>
          </a:p>
          <a:p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межпоселенческая  центральная районная библиотека </a:t>
            </a:r>
          </a:p>
          <a:p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учреждение «Управление гражданской обороны  и чрезвычайных ситуаций»</a:t>
            </a:r>
          </a:p>
          <a:p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 учреждение по капитальному строительству «Стройзаказчик» </a:t>
            </a:r>
          </a:p>
          <a:p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многофункциональный центр</a:t>
            </a:r>
          </a:p>
          <a:p>
            <a:r>
              <a:rPr lang="ru-RU" b="1" i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центр социального обслуживания граждан  пожилого возраста и инвалидов</a:t>
            </a:r>
            <a:endParaRPr lang="ru-RU" b="1" i="1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90872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 действовало </a:t>
            </a:r>
          </a:p>
          <a:p>
            <a:r>
              <a:rPr lang="ru-RU" sz="3200" b="1" u="sng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103 муниципальных учреждения, их них:</a:t>
            </a:r>
            <a:endParaRPr lang="ru-RU" sz="3200" b="1" u="sng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692696"/>
            <a:ext cx="8496944" cy="138499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0000FF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показатели бюджета</a:t>
            </a:r>
          </a:p>
          <a:p>
            <a:pPr algn="ctr"/>
            <a:r>
              <a:rPr lang="ru-RU" sz="2800" b="1" smtClean="0">
                <a:solidFill>
                  <a:srgbClr val="0000FF"/>
                </a:solidFill>
                <a:latin typeface="Arial Black" pitchFamily="34" charset="0"/>
                <a:ea typeface="+mj-ea"/>
                <a:cs typeface="Times New Roman" pitchFamily="18" charset="0"/>
              </a:rPr>
              <a:t> Белокалитвинского района </a:t>
            </a:r>
          </a:p>
          <a:p>
            <a:pPr algn="ctr"/>
            <a:r>
              <a:rPr lang="ru-RU" sz="2800" b="1" smtClean="0">
                <a:solidFill>
                  <a:srgbClr val="0000FF"/>
                </a:solidFill>
                <a:latin typeface="Arial Black" pitchFamily="34" charset="0"/>
                <a:ea typeface="+mj-ea"/>
                <a:cs typeface="Times New Roman" pitchFamily="18" charset="0"/>
              </a:rPr>
              <a:t>за 2024-2025 годы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147780"/>
              </p:ext>
            </p:extLst>
          </p:nvPr>
        </p:nvGraphicFramePr>
        <p:xfrm>
          <a:off x="395537" y="2060849"/>
          <a:ext cx="8424936" cy="4399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9871"/>
                <a:gridCol w="1640255"/>
                <a:gridCol w="1714810"/>
              </a:tblGrid>
              <a:tr h="620983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marL="0" algn="ctr" rtl="0" eaLnBrk="1" latinLnBrk="0" hangingPunct="1"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</a:t>
                      </a: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en-US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</a:t>
                      </a:r>
                      <a:r>
                        <a:rPr kumimoji="0" lang="ru-RU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412" marR="65412" marT="0" marB="0" anchor="ctr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marL="0" algn="ctr" rtl="0" eaLnBrk="1" latinLnBrk="0" hangingPunct="1"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</a:t>
                      </a: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en-US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kumimoji="0" lang="ru-RU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412" marR="65412" marT="0" marB="0" anchor="ctr"/>
                </a:tc>
              </a:tr>
              <a:tr h="344048">
                <a:tc>
                  <a:txBody>
                    <a:bodyPr vert="horz" wrap="square"/>
                    <a:lstStyle/>
                    <a:p>
                      <a:pPr>
                        <a:lnSpc>
                          <a:spcPct val="9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800" b="0" i="1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4 854 068,1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5 463 092,7</a:t>
                      </a:r>
                    </a:p>
                  </a:txBody>
                  <a:tcPr marL="68580" marR="68580" marT="0" marB="0"/>
                </a:tc>
              </a:tr>
              <a:tr h="315198">
                <a:tc>
                  <a:txBody>
                    <a:bodyPr vert="horz" wrap="square"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kumimoji="0" lang="ru-RU" kern="1200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kumimoji="0" lang="ru-RU" kern="1200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382">
                <a:tc>
                  <a:txBody>
                    <a:bodyPr vert="horz" wrap="square"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800" b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747 993,3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830 324,9</a:t>
                      </a:r>
                    </a:p>
                  </a:txBody>
                  <a:tcPr marL="68580" marR="68580" marT="0" marB="0"/>
                </a:tc>
              </a:tr>
              <a:tr h="312338">
                <a:tc>
                  <a:txBody>
                    <a:bodyPr vert="horz" wrap="square"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800" b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4 106 074,8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4 632 767,8</a:t>
                      </a:r>
                    </a:p>
                  </a:txBody>
                  <a:tcPr marL="68580" marR="68580" marT="0" marB="0"/>
                </a:tc>
              </a:tr>
              <a:tr h="315198">
                <a:tc>
                  <a:txBody>
                    <a:bodyPr vert="horz" wrap="square"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kumimoji="0" lang="ru-RU" kern="1200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kumimoji="0" lang="ru-RU" kern="1200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638">
                <a:tc>
                  <a:txBody>
                    <a:bodyPr vert="horz" wrap="square"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390 546,9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382 951,3</a:t>
                      </a:r>
                    </a:p>
                  </a:txBody>
                  <a:tcPr marL="68580" marR="68580" marT="0" marB="0"/>
                </a:tc>
              </a:tr>
              <a:tr h="360520">
                <a:tc>
                  <a:txBody>
                    <a:bodyPr vert="horz" wrap="square"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800" b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419,5</a:t>
                      </a:r>
                    </a:p>
                  </a:txBody>
                  <a:tcPr marL="68580" marR="68580" marT="0" marB="0"/>
                </a:tc>
              </a:tr>
              <a:tr h="409938">
                <a:tc>
                  <a:txBody>
                    <a:bodyPr vert="horz" wrap="square"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возврата остатков</a:t>
                      </a:r>
                      <a:endParaRPr lang="ru-RU" sz="1800" b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3 768,7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3 269,2</a:t>
                      </a:r>
                    </a:p>
                  </a:txBody>
                  <a:tcPr marL="68580" marR="68580" marT="0" marB="0"/>
                </a:tc>
              </a:tr>
              <a:tr h="327950">
                <a:tc>
                  <a:txBody>
                    <a:bodyPr vert="horz" wrap="square"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целевых трансфертов</a:t>
                      </a:r>
                      <a:endParaRPr lang="ru-RU" sz="1800" b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-14 548,3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-15 229,2</a:t>
                      </a:r>
                    </a:p>
                  </a:txBody>
                  <a:tcPr marL="68580" marR="68580" marT="0" marB="0"/>
                </a:tc>
              </a:tr>
              <a:tr h="312338">
                <a:tc>
                  <a:txBody>
                    <a:bodyPr vert="horz" wrap="square"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800" b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4 820 621,0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5 467 606,4</a:t>
                      </a:r>
                    </a:p>
                  </a:txBody>
                  <a:tcPr marL="68580" marR="68580" marT="0" marB="0"/>
                </a:tc>
              </a:tr>
              <a:tr h="386955">
                <a:tc>
                  <a:txBody>
                    <a:bodyPr vert="horz" wrap="square"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ct val="0"/>
                        </a:spcAft>
                      </a:pPr>
                      <a:r>
                        <a:rPr lang="ru-RU" sz="1800" err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 Дефицит (-)</a:t>
                      </a:r>
                      <a:endParaRPr lang="ru-RU" sz="1800" b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33 447,1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kern="120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-4 513,7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308304" y="1700808"/>
            <a:ext cx="151216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3779912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232" name="Picture 8" descr="Picture backgroun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528" y="2348880"/>
            <a:ext cx="8565603" cy="4282058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2864027789"/>
              </p:ext>
            </p:extLst>
          </p:nvPr>
        </p:nvGraphicFramePr>
        <p:xfrm>
          <a:off x="395536" y="2276872"/>
          <a:ext cx="8496944" cy="424847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692150"/>
            <a:ext cx="7772400" cy="1441450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 И НЕНАЛОГОВЫЕ ДОХОДЫ  БЮДЖЕТА БЕЛОКАЛИТВИНСКОГО  РАЙОНА</a:t>
            </a:r>
            <a:endParaRPr lang="ru-RU" sz="3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1317_b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52" y="214289"/>
            <a:ext cx="428628" cy="4898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4067944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988840"/>
            <a:ext cx="174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b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AutoShape 2" descr="\\bud5\%D0%94%D0%BE%D0%BA%D1%83%D0%BC%D0%B5%D0%BD%D1%82%D1%8B_%D0%9A%D0%BE%D0%BB%D0%B5%D1%81%D0%BD%D0%B8%D0%BA%D0%BE%D0%B2%D0%B0 %D0%BD%D0%B0 Bud5\%D0%91%D0%AE%D0%94%D0%96%D0%95%D0%A2 %D0%B4%D0%BB%D1%8F %D0%B3%D1%80%D0%B0%D0%B6%D0%B4%D0%B0%D0%BD\%D0%B8%D1%81%D0%BF%D0%BE%D0%BB%D0%BD%D0%B5%D0%BD%D0%B8%D0%B5 %D0%B1%D1%8E%D0%B4%D0%B6%D0%B5%D1%82%D0%B0\%D0%98%D1%81%D0%BF%D0%BE%D0%BB%D0%BD%D0%B5%D0%BD%D0%B8%D0%B5 %D0%B1%D1%8E%D0%B4%D0%B6%D0%B5%D1%82%D0%B0 %D0%B7%D0%B0 2025 %D0%B3%D0%BE%D0%B4\%D0%B4%D0%BE%D1%85%D0%BE%D0%B4%D1%8B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\\bud5\%D0%94%D0%BE%D0%BA%D1%83%D0%BC%D0%B5%D0%BD%D1%82%D1%8B_%D0%9A%D0%BE%D0%BB%D0%B5%D1%81%D0%BD%D0%B8%D0%BA%D0%BE%D0%B2%D0%B0 %D0%BD%D0%B0 Bud5\%D0%91%D0%AE%D0%94%D0%96%D0%95%D0%A2 %D0%B4%D0%BB%D1%8F %D0%B3%D1%80%D0%B0%D0%B6%D0%B4%D0%B0%D0%BD\%D0%B8%D1%81%D0%BF%D0%BE%D0%BB%D0%BD%D0%B5%D0%BD%D0%B8%D0%B5 %D0%B1%D1%8E%D0%B4%D0%B6%D0%B5%D1%82%D0%B0\%D0%98%D1%81%D0%BF%D0%BE%D0%BB%D0%BD%D0%B5%D0%BD%D0%B8%D0%B5 %D0%B1%D1%8E%D0%B4%D0%B6%D0%B5%D1%82%D0%B0 %D0%B7%D0%B0 2025 %D0%B3%D0%BE%D0%B4\%D0%B4%D0%BE%D1%85%D0%BE%D0%B4%D1%8B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\\bud5\%D0%94%D0%BE%D0%BA%D1%83%D0%BC%D0%B5%D0%BD%D1%82%D1%8B_%D0%9A%D0%BE%D0%BB%D0%B5%D1%81%D0%BD%D0%B8%D0%BA%D0%BE%D0%B2%D0%B0 %D0%BD%D0%B0 Bud5\%D0%91%D0%AE%D0%94%D0%96%D0%95%D0%A2 %D0%B4%D0%BB%D1%8F %D0%B3%D1%80%D0%B0%D0%B6%D0%B4%D0%B0%D0%BD\%D0%B8%D1%81%D0%BF%D0%BE%D0%BB%D0%BD%D0%B5%D0%BD%D0%B8%D0%B5 %D0%B1%D1%8E%D0%B4%D0%B6%D0%B5%D1%82%D0%B0\%D0%98%D1%81%D0%BF%D0%BE%D0%BB%D0%BD%D0%B5%D0%BD%D0%B8%D0%B5 %D0%B1%D1%8E%D0%B4%D0%B6%D0%B5%D1%82%D0%B0 %D0%B7%D0%B0 2025 %D0%B3%D0%BE%D0%B4\%D0%B4%D0%BE%D1%85%D0%BE%D0%B4%D1%8B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62" name="Picture 2" descr="https://img.freepik.com/premium-vector/scales-justice-balance-justice-law-concept-3d-vector-icon-cartoon-minimal-style_365941-78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51720" y="2636912"/>
            <a:ext cx="4032448" cy="3713399"/>
          </a:xfrm>
          <a:prstGeom prst="rect">
            <a:avLst/>
          </a:prstGeom>
          <a:noFill/>
        </p:spPr>
      </p:pic>
      <p:pic>
        <p:nvPicPr>
          <p:cNvPr id="7" name="Рисунок 6" descr="1317_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188640"/>
            <a:ext cx="517942" cy="5919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8" y="548680"/>
            <a:ext cx="83192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Удельный вес собственных доходов в структуре доходной части бюджета Белокалитвинского района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076056" y="2636912"/>
          <a:ext cx="3672408" cy="381642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95536" y="2636912"/>
          <a:ext cx="3528392" cy="3816424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4" name="Заголовок 1"/>
          <p:cNvSpPr txBox="1"/>
          <p:nvPr/>
        </p:nvSpPr>
        <p:spPr>
          <a:xfrm>
            <a:off x="3851920" y="116632"/>
            <a:ext cx="4328616" cy="4320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marL="484632" lvl="0" algn="r">
              <a:spcBef>
                <a:spcPct val="0"/>
              </a:spcBef>
            </a:pPr>
            <a:r>
              <a:rPr lang="ru-RU" sz="14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kumimoji="0" lang="ru-RU" sz="1400" i="0" u="none" strike="noStrike" kern="1200" normalizeH="0" baseline="0" noProof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80062" y="1916832"/>
            <a:ext cx="174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b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Аспект">
  <a:themeElements>
    <a:clrScheme name="Другая 1">
      <a:dk1>
        <a:srgbClr val="5ACCF9"/>
      </a:dk1>
      <a:lt1>
        <a:srgbClr val="FFFFFF"/>
      </a:lt1>
      <a:dk2>
        <a:srgbClr val="FFFFFF"/>
      </a:dk2>
      <a:lt2>
        <a:srgbClr val="0197D3"/>
      </a:lt2>
      <a:accent1>
        <a:srgbClr val="016188"/>
      </a:accent1>
      <a:accent2>
        <a:srgbClr val="B7EAFE"/>
      </a:accent2>
      <a:accent3>
        <a:srgbClr val="2B71FF"/>
      </a:accent3>
      <a:accent4>
        <a:srgbClr val="72A0FF"/>
      </a:accent4>
      <a:accent5>
        <a:srgbClr val="05A1E2"/>
      </a:accent5>
      <a:accent6>
        <a:srgbClr val="00349E"/>
      </a:accent6>
      <a:hlink>
        <a:srgbClr val="8FBDFF"/>
      </a:hlink>
      <a:folHlink>
        <a:srgbClr val="002676"/>
      </a:folHlink>
    </a:clrScheme>
    <a:fontScheme name="Аспект">
      <a:maj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455</Paragraphs>
  <Slides>54</Slides>
  <Notes>12</Notes>
  <TotalTime>11308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baseType="lpstr" size="65">
      <vt:lpstr>Arial</vt:lpstr>
      <vt:lpstr>Verdana</vt:lpstr>
      <vt:lpstr>Wingdings 2</vt:lpstr>
      <vt:lpstr>Calibri</vt:lpstr>
      <vt:lpstr>Times New Roman</vt:lpstr>
      <vt:lpstr>Arimo</vt:lpstr>
      <vt:lpstr>Wingdings</vt:lpstr>
      <vt:lpstr>Arial Black</vt:lpstr>
      <vt:lpstr>Perpetua</vt:lpstr>
      <vt:lpstr>Tahoma</vt:lpstr>
      <vt:lpstr>Аспект</vt:lpstr>
      <vt:lpstr>PowerPoint Presentation</vt:lpstr>
      <vt:lpstr>Исполнение бюджета Белокалитвинского района за 2025 год осуществлялось на основе:</vt:lpstr>
      <vt:lpstr>PowerPoint Presentation</vt:lpstr>
      <vt:lpstr>Исполнение бюджета района осуществлялось на основании:</vt:lpstr>
      <vt:lpstr>В 2025 году  организовано исполнение бюджета Белокалитвинского района с:</vt:lpstr>
      <vt:lpstr/>
      <vt:lpstr>PowerPoint Presentation</vt:lpstr>
      <vt:lpstr>НАЛОГОВЫЕ  И НЕНАЛОГОВЫЕ ДОХОДЫ  БЮДЖЕТА БЕЛОКАЛИТВИНСКОГО  РАЙОНА</vt:lpstr>
      <vt:lpstr>PowerPoint Presentation</vt:lpstr>
      <vt:lpstr>PowerPoint Presentation</vt:lpstr>
      <vt:lpstr>PowerPoint Presentation</vt:lpstr>
      <vt:lpstr>НАЛОГИ НА СОВОКУПНЫЙ ДОХОД</vt:lpstr>
      <vt:lpstr/>
      <vt:lpstr>Структура  доходной части бюджета Белокалитвинского района в 2025 году</vt:lpstr>
      <vt:lpstr>Безвозмездные поступления из областного бюджета в 2025 году</vt:lpstr>
      <vt:lpstr/>
      <vt:lpstr>Расходы на реализацию национальных проектов  в 2025 году</vt:lpstr>
      <vt:lpstr>Расходы на реализацию национальных проектов  в 2025 году</vt:lpstr>
      <vt:lpstr/>
      <vt:lpstr>PowerPoint Presentation</vt:lpstr>
      <vt:lpstr>PowerPoint Presentation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/>
      <vt:lpstr>Расходы  на физическую культуру и спорт в 2025 году исполнены в сумме  23 564,1 тыс. рублей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Жилищное хозяйство в 2025 году</vt:lpstr>
      <vt:lpstr>На обеспечение коммунального хозяйства в 2025 году направлено   14 821,8 тыс. рублей</vt:lpstr>
      <vt:lpstr>Коммунальное хозяйство в 2025 году</vt:lpstr>
      <vt:lpstr>Благоустройство в 2025 году</vt:lpstr>
      <vt:lpstr>Благоустройство в 2025 году</vt:lpstr>
      <vt:lpstr>Благоустройство в 2025 году</vt:lpstr>
      <vt:lpstr>Исполнение бюджета Белокалитвинского района в 2025 году в сфере охраны окружающей среды составило 9 247,2 тыс. рублей</vt:lpstr>
      <vt:lpstr>Инициативное бюджетирование  –  форма непосредственного участия жителей в решении вопросов местного значения Проекты, реализованные в 2025 году:</vt:lpstr>
      <vt:lpstr/>
      <vt:lpstr>PowerPoint Presentation</vt:lpstr>
      <vt:lpstr>PowerPoint Presentation</vt:lpstr>
      <vt:lpstr/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Prog1</dc:creator>
  <cp:lastModifiedBy>Bud5</cp:lastModifiedBy>
  <cp:revision>1650</cp:revision>
  <cp:lastPrinted>2021-04-02T09:24:53.000</cp:lastPrinted>
  <dcterms:modified xsi:type="dcterms:W3CDTF">2026-04-07T08:40:02Z</dcterms:modified>
</cp:coreProperties>
</file>